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5" r:id="rId2"/>
    <p:sldId id="308" r:id="rId3"/>
    <p:sldId id="311" r:id="rId4"/>
    <p:sldId id="317" r:id="rId5"/>
    <p:sldId id="316" r:id="rId6"/>
    <p:sldId id="298" r:id="rId7"/>
    <p:sldId id="313" r:id="rId8"/>
    <p:sldId id="258" r:id="rId9"/>
    <p:sldId id="270" r:id="rId10"/>
    <p:sldId id="281" r:id="rId11"/>
    <p:sldId id="299" r:id="rId12"/>
    <p:sldId id="297" r:id="rId13"/>
    <p:sldId id="321" r:id="rId14"/>
    <p:sldId id="323" r:id="rId15"/>
    <p:sldId id="324" r:id="rId16"/>
    <p:sldId id="322" r:id="rId17"/>
    <p:sldId id="325" r:id="rId18"/>
    <p:sldId id="293" r:id="rId19"/>
    <p:sldId id="294" r:id="rId20"/>
    <p:sldId id="303" r:id="rId21"/>
    <p:sldId id="277" r:id="rId22"/>
    <p:sldId id="320" r:id="rId23"/>
    <p:sldId id="314" r:id="rId24"/>
    <p:sldId id="327" r:id="rId25"/>
    <p:sldId id="318" r:id="rId26"/>
    <p:sldId id="329" r:id="rId27"/>
    <p:sldId id="330" r:id="rId28"/>
    <p:sldId id="331" r:id="rId29"/>
    <p:sldId id="309" r:id="rId30"/>
    <p:sldId id="264" r:id="rId31"/>
    <p:sldId id="260" r:id="rId32"/>
    <p:sldId id="302" r:id="rId33"/>
    <p:sldId id="261" r:id="rId34"/>
    <p:sldId id="280" r:id="rId35"/>
    <p:sldId id="304" r:id="rId36"/>
    <p:sldId id="284" r:id="rId37"/>
    <p:sldId id="279" r:id="rId38"/>
    <p:sldId id="286" r:id="rId39"/>
    <p:sldId id="332" r:id="rId40"/>
    <p:sldId id="3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33CC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4" autoAdjust="0"/>
    <p:restoredTop sz="94660"/>
  </p:normalViewPr>
  <p:slideViewPr>
    <p:cSldViewPr>
      <p:cViewPr varScale="1">
        <p:scale>
          <a:sx n="65" d="100"/>
          <a:sy n="65" d="100"/>
        </p:scale>
        <p:origin x="-39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A4589C-F0F6-4C10-8734-C56ED271E390}" type="datetimeFigureOut">
              <a:rPr lang="en-US" smtClean="0"/>
              <a:pPr/>
              <a:t>6/18/2014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10AA47-6FB4-4B15-81D6-2E31753357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3414E-BB35-492B-AEBE-0BFA05CC645F}" type="datetimeFigureOut">
              <a:rPr lang="en-US" smtClean="0"/>
              <a:pPr/>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1CE33-A9BA-4798-AC74-76E940CE7A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1CE33-A9BA-4798-AC74-76E940CE7AC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1CE33-A9BA-4798-AC74-76E940CE7AC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1CE33-A9BA-4798-AC74-76E940CE7ACC}"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1CE33-A9BA-4798-AC74-76E940CE7ACC}"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1CE33-A9BA-4798-AC74-76E940CE7ACC}"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869D5-A958-47BC-AE9E-9DAD5132B115}"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869D5-A958-47BC-AE9E-9DAD5132B115}"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869D5-A958-47BC-AE9E-9DAD5132B115}"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869D5-A958-47BC-AE9E-9DAD5132B115}"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869D5-A958-47BC-AE9E-9DAD5132B115}"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869D5-A958-47BC-AE9E-9DAD5132B115}"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869D5-A958-47BC-AE9E-9DAD5132B115}"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869D5-A958-47BC-AE9E-9DAD5132B115}"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869D5-A958-47BC-AE9E-9DAD5132B115}"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869D5-A958-47BC-AE9E-9DAD5132B115}"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869D5-A958-47BC-AE9E-9DAD5132B115}"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4D27-E437-49C0-B2E6-0E106B41E4C8}"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69D5-A958-47BC-AE9E-9DAD5132B115}" type="datetimeFigureOut">
              <a:rPr lang="en-US" smtClean="0"/>
              <a:pPr/>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4D27-E437-49C0-B2E6-0E106B41E4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ingingcoach.com/" TargetMode="External"/><Relationship Id="rId2" Type="http://schemas.openxmlformats.org/officeDocument/2006/relationships/slideLayout" Target="../slideLayouts/slideLayout7.xml"/><Relationship Id="rId1" Type="http://schemas.openxmlformats.org/officeDocument/2006/relationships/video" Target="file:///C:\Users\Ann\Videos\IMx3SEVer5\Jingle%20Bells.mpg"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rocknreadproject.or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musicandmemory.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audio" Target="file:///C:\Users\Ann\Music\Playlists\08%20-%20Stars%20and%20Stripes%20(After%20Music%20by%20John%20Philip%20Sousa)-%20Fifth%20Campaign-%20Finale-%20T.mp3" TargetMode="External"/><Relationship Id="rId1" Type="http://schemas.openxmlformats.org/officeDocument/2006/relationships/audio" Target="file:///C:\Users\Ann\Music\Playlists\Stars%20And%20Stripes\08%20-%20Stars%20and%20Stripes%20(After%20Music%20by%20John%20Philip%20Sousa)-%20Fifth%20Campaign-%20Finale-%20T.mp3"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Users\Ann\Music\New%20Folder\preston-robert-chicken-fat.mp3"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3600"/>
            <a:ext cx="7772400" cy="1470025"/>
          </a:xfrm>
        </p:spPr>
        <p:txBody>
          <a:bodyPr>
            <a:noAutofit/>
          </a:bodyPr>
          <a:lstStyle/>
          <a:p>
            <a:r>
              <a:rPr lang="en-US" sz="3600" i="1" dirty="0" smtClean="0"/>
              <a:t/>
            </a:r>
            <a:br>
              <a:rPr lang="en-US" sz="3600" i="1" dirty="0" smtClean="0"/>
            </a:br>
            <a:r>
              <a:rPr lang="en-US" sz="3600" b="1" i="1" dirty="0" smtClean="0"/>
              <a:t>I don't sing because I'm happy; </a:t>
            </a:r>
            <a:br>
              <a:rPr lang="en-US" sz="3600" b="1" i="1" dirty="0" smtClean="0"/>
            </a:br>
            <a:r>
              <a:rPr lang="en-US" sz="3600" b="1" i="1" dirty="0" smtClean="0"/>
              <a:t>I'm happy because I sing</a:t>
            </a:r>
            <a:r>
              <a:rPr lang="en-US" sz="3600" b="1" dirty="0" smtClean="0"/>
              <a:t>.</a:t>
            </a:r>
            <a:br>
              <a:rPr lang="en-US" sz="3600" b="1" dirty="0" smtClean="0"/>
            </a:br>
            <a:endParaRPr lang="en-US" sz="3600" b="1" dirty="0"/>
          </a:p>
        </p:txBody>
      </p:sp>
      <p:sp>
        <p:nvSpPr>
          <p:cNvPr id="4" name="Subtitle 3"/>
          <p:cNvSpPr>
            <a:spLocks noGrp="1"/>
          </p:cNvSpPr>
          <p:nvPr>
            <p:ph type="subTitle" idx="1"/>
          </p:nvPr>
        </p:nvSpPr>
        <p:spPr>
          <a:xfrm>
            <a:off x="1371600" y="3886200"/>
            <a:ext cx="6400800" cy="609600"/>
          </a:xfrm>
        </p:spPr>
        <p:txBody>
          <a:bodyPr/>
          <a:lstStyle/>
          <a:p>
            <a:r>
              <a:rPr lang="en-US" dirty="0" smtClean="0">
                <a:solidFill>
                  <a:schemeClr val="tx1"/>
                </a:solidFill>
              </a:rPr>
              <a:t>~William James</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endParaRPr lang="en-US" sz="3200" b="1" dirty="0" smtClean="0">
              <a:latin typeface="Arial" pitchFamily="34" charset="0"/>
              <a:cs typeface="Arial" pitchFamily="34" charset="0"/>
            </a:endParaRPr>
          </a:p>
        </p:txBody>
      </p:sp>
      <p:sp>
        <p:nvSpPr>
          <p:cNvPr id="3" name="Content Placeholder 2"/>
          <p:cNvSpPr>
            <a:spLocks noGrp="1"/>
          </p:cNvSpPr>
          <p:nvPr>
            <p:ph idx="1"/>
          </p:nvPr>
        </p:nvSpPr>
        <p:spPr>
          <a:xfrm>
            <a:off x="838200" y="685800"/>
            <a:ext cx="7467600" cy="5440363"/>
          </a:xfrm>
        </p:spPr>
        <p:txBody>
          <a:bodyPr>
            <a:normAutofit fontScale="25000" lnSpcReduction="20000"/>
          </a:bodyPr>
          <a:lstStyle/>
          <a:p>
            <a:pPr algn="ctr">
              <a:buNone/>
            </a:pPr>
            <a:r>
              <a:rPr lang="en-US" i="1" dirty="0" smtClean="0"/>
              <a:t>	</a:t>
            </a: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a:t>
            </a:r>
          </a:p>
          <a:p>
            <a:pPr algn="ctr">
              <a:buNone/>
            </a:pPr>
            <a:r>
              <a:rPr lang="en-US" sz="16000" i="1" dirty="0" smtClean="0">
                <a:cs typeface="Arial" pitchFamily="34" charset="0"/>
              </a:rPr>
              <a:t>	</a:t>
            </a:r>
            <a:r>
              <a:rPr lang="en-US" sz="16000" b="1" dirty="0" smtClean="0">
                <a:cs typeface="Arial" pitchFamily="34" charset="0"/>
              </a:rPr>
              <a:t>Current Problem</a:t>
            </a:r>
          </a:p>
          <a:p>
            <a:pPr algn="ctr">
              <a:buNone/>
            </a:pPr>
            <a:endParaRPr lang="en-US" sz="12800" b="1" i="1" dirty="0" smtClean="0">
              <a:cs typeface="Times New Roman" pitchFamily="18" charset="0"/>
            </a:endParaRPr>
          </a:p>
          <a:p>
            <a:pPr algn="ctr">
              <a:buNone/>
            </a:pPr>
            <a:r>
              <a:rPr lang="en-US" sz="12800" b="1" dirty="0" smtClean="0">
                <a:cs typeface="Times New Roman" pitchFamily="18" charset="0"/>
              </a:rPr>
              <a:t>We </a:t>
            </a:r>
            <a:r>
              <a:rPr lang="en-US" sz="12800" b="1" dirty="0">
                <a:cs typeface="Times New Roman" pitchFamily="18" charset="0"/>
              </a:rPr>
              <a:t>are </a:t>
            </a:r>
            <a:r>
              <a:rPr lang="en-US" sz="12800" b="1" dirty="0" smtClean="0">
                <a:cs typeface="Times New Roman" pitchFamily="18" charset="0"/>
              </a:rPr>
              <a:t>under </a:t>
            </a:r>
            <a:r>
              <a:rPr lang="en-US" sz="12800" b="1" dirty="0" smtClean="0">
                <a:solidFill>
                  <a:srgbClr val="FF0000"/>
                </a:solidFill>
                <a:cs typeface="Times New Roman" pitchFamily="18" charset="0"/>
              </a:rPr>
              <a:t>achieving</a:t>
            </a:r>
            <a:r>
              <a:rPr lang="en-US" sz="12800" b="1" dirty="0" smtClean="0">
                <a:cs typeface="Times New Roman" pitchFamily="18" charset="0"/>
              </a:rPr>
              <a:t> as </a:t>
            </a:r>
            <a:r>
              <a:rPr lang="en-US" sz="12800" b="1" dirty="0">
                <a:cs typeface="Times New Roman" pitchFamily="18" charset="0"/>
              </a:rPr>
              <a:t>a nation. </a:t>
            </a:r>
            <a:endParaRPr lang="en-US" sz="12800" b="1" dirty="0" smtClean="0">
              <a:cs typeface="Times New Roman" pitchFamily="18" charset="0"/>
            </a:endParaRPr>
          </a:p>
          <a:p>
            <a:pPr algn="ctr">
              <a:buNone/>
            </a:pPr>
            <a:r>
              <a:rPr lang="en-US" sz="12800" b="1" dirty="0" smtClean="0">
                <a:cs typeface="Times New Roman" pitchFamily="18" charset="0"/>
              </a:rPr>
              <a:t>	We </a:t>
            </a:r>
            <a:r>
              <a:rPr lang="en-US" sz="12800" b="1" dirty="0" smtClean="0">
                <a:solidFill>
                  <a:srgbClr val="FF0000"/>
                </a:solidFill>
                <a:cs typeface="Times New Roman" pitchFamily="18" charset="0"/>
              </a:rPr>
              <a:t>watch</a:t>
            </a:r>
            <a:r>
              <a:rPr lang="en-US" sz="12800" b="1" dirty="0" smtClean="0">
                <a:cs typeface="Times New Roman" pitchFamily="18" charset="0"/>
              </a:rPr>
              <a:t> </a:t>
            </a:r>
            <a:r>
              <a:rPr lang="en-US" sz="12800" b="1" dirty="0">
                <a:cs typeface="Times New Roman" pitchFamily="18" charset="0"/>
              </a:rPr>
              <a:t>instead of </a:t>
            </a:r>
            <a:r>
              <a:rPr lang="en-US" sz="12800" b="1" dirty="0" smtClean="0">
                <a:solidFill>
                  <a:srgbClr val="FF0000"/>
                </a:solidFill>
                <a:cs typeface="Times New Roman" pitchFamily="18" charset="0"/>
              </a:rPr>
              <a:t>sing</a:t>
            </a:r>
            <a:r>
              <a:rPr lang="en-US" sz="12800" b="1" dirty="0" smtClean="0">
                <a:cs typeface="Times New Roman" pitchFamily="18" charset="0"/>
              </a:rPr>
              <a:t>. </a:t>
            </a:r>
          </a:p>
          <a:p>
            <a:pPr algn="ctr">
              <a:buNone/>
            </a:pPr>
            <a:r>
              <a:rPr lang="en-US" sz="12800" b="1" dirty="0" smtClean="0">
                <a:cs typeface="Times New Roman" pitchFamily="18" charset="0"/>
              </a:rPr>
              <a:t>	We </a:t>
            </a:r>
            <a:r>
              <a:rPr lang="en-US" sz="12800" b="1" dirty="0" smtClean="0">
                <a:solidFill>
                  <a:srgbClr val="FF0000"/>
                </a:solidFill>
                <a:cs typeface="Times New Roman" pitchFamily="18" charset="0"/>
              </a:rPr>
              <a:t>listen</a:t>
            </a:r>
            <a:r>
              <a:rPr lang="en-US" sz="12800" b="1" dirty="0" smtClean="0">
                <a:cs typeface="Times New Roman" pitchFamily="18" charset="0"/>
              </a:rPr>
              <a:t> instead </a:t>
            </a:r>
            <a:r>
              <a:rPr lang="en-US" sz="12800" b="1" dirty="0">
                <a:cs typeface="Times New Roman" pitchFamily="18" charset="0"/>
              </a:rPr>
              <a:t>of </a:t>
            </a:r>
            <a:r>
              <a:rPr lang="en-US" sz="12800" b="1" dirty="0" smtClean="0">
                <a:cs typeface="Times New Roman" pitchFamily="18" charset="0"/>
              </a:rPr>
              <a:t>play. </a:t>
            </a:r>
          </a:p>
          <a:p>
            <a:pPr algn="ctr">
              <a:buNone/>
            </a:pPr>
            <a:r>
              <a:rPr lang="en-US" sz="12800" b="1" dirty="0" smtClean="0">
                <a:cs typeface="Times New Roman" pitchFamily="18" charset="0"/>
              </a:rPr>
              <a:t>	Our </a:t>
            </a:r>
            <a:r>
              <a:rPr lang="en-US" sz="12800" b="1" dirty="0">
                <a:cs typeface="Times New Roman" pitchFamily="18" charset="0"/>
              </a:rPr>
              <a:t>existence deprives ourselves of the minimum of </a:t>
            </a:r>
            <a:r>
              <a:rPr lang="en-US" sz="12800" b="1" dirty="0" smtClean="0">
                <a:solidFill>
                  <a:srgbClr val="FF0000"/>
                </a:solidFill>
                <a:cs typeface="Times New Roman" pitchFamily="18" charset="0"/>
              </a:rPr>
              <a:t>musical </a:t>
            </a:r>
            <a:r>
              <a:rPr lang="en-US" sz="12800" b="1" dirty="0">
                <a:cs typeface="Times New Roman" pitchFamily="18" charset="0"/>
              </a:rPr>
              <a:t>activity necessary for healthy living</a:t>
            </a:r>
            <a:r>
              <a:rPr lang="en-US" sz="12800" b="1" dirty="0" smtClean="0">
                <a:cs typeface="Times New Roman" pitchFamily="18" charset="0"/>
              </a:rPr>
              <a:t>.</a:t>
            </a:r>
            <a:r>
              <a:rPr lang="en-US" sz="12800" b="1" dirty="0" smtClean="0">
                <a:cs typeface="Arial" pitchFamily="34" charset="0"/>
              </a:rPr>
              <a:t> </a:t>
            </a:r>
          </a:p>
          <a:p>
            <a:pPr algn="ctr">
              <a:buNone/>
            </a:pPr>
            <a:endParaRPr lang="en-US" sz="8000" b="1" dirty="0" smtClean="0">
              <a:latin typeface="Arial" pitchFamily="34" charset="0"/>
              <a:cs typeface="Arial" pitchFamily="34" charset="0"/>
            </a:endParaRPr>
          </a:p>
          <a:p>
            <a:pPr>
              <a:buNone/>
            </a:pPr>
            <a:endParaRPr lang="en-US" sz="12800" i="1" dirty="0" smtClean="0">
              <a:latin typeface="Arial" pitchFamily="34" charset="0"/>
              <a:cs typeface="Arial" pitchFamily="34" charset="0"/>
            </a:endParaRPr>
          </a:p>
          <a:p>
            <a:pPr algn="ctr">
              <a:buNone/>
            </a:pPr>
            <a:r>
              <a:rPr lang="en-US" sz="12800" i="1" dirty="0">
                <a:latin typeface="Arial" pitchFamily="34" charset="0"/>
                <a:cs typeface="Arial" pitchFamily="34" charset="0"/>
              </a:rPr>
              <a:t>	</a:t>
            </a:r>
            <a:endParaRPr lang="en-US" sz="12800" i="1" dirty="0" smtClean="0">
              <a:latin typeface="Arial" pitchFamily="34" charset="0"/>
              <a:cs typeface="Arial" pitchFamily="34" charset="0"/>
            </a:endParaRPr>
          </a:p>
          <a:p>
            <a:pPr algn="ctr">
              <a:buNone/>
            </a:pPr>
            <a:endParaRPr lang="en-US" b="1" i="1" dirty="0">
              <a:latin typeface="Arial" pitchFamily="34" charset="0"/>
              <a:cs typeface="Arial" pitchFamily="34" charset="0"/>
            </a:endParaRPr>
          </a:p>
          <a:p>
            <a:pPr>
              <a:buNone/>
            </a:pP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838200"/>
          </a:xfrm>
          <a:solidFill>
            <a:schemeClr val="tx1"/>
          </a:solidFill>
          <a:ln w="57150">
            <a:solidFill>
              <a:srgbClr val="FF0000"/>
            </a:solidFill>
          </a:ln>
        </p:spPr>
        <p:txBody>
          <a:bodyPr>
            <a:normAutofit/>
          </a:bodyPr>
          <a:lstStyle/>
          <a:p>
            <a:r>
              <a:rPr lang="en-US" sz="3600" b="1" dirty="0" smtClean="0">
                <a:solidFill>
                  <a:schemeClr val="bg1"/>
                </a:solidFill>
                <a:latin typeface="Arial" pitchFamily="34" charset="0"/>
                <a:cs typeface="Arial" pitchFamily="34" charset="0"/>
              </a:rPr>
              <a:t>U.S. MUSICAL FITNESS PROGRAM</a:t>
            </a:r>
            <a:endParaRPr lang="en-US" sz="3600" dirty="0">
              <a:latin typeface="Arial" pitchFamily="34" charset="0"/>
              <a:cs typeface="Arial" pitchFamily="34" charset="0"/>
            </a:endParaRPr>
          </a:p>
        </p:txBody>
      </p:sp>
      <p:pic>
        <p:nvPicPr>
          <p:cNvPr id="13314" name="Picture 2" descr="C:\Users\Ann\Pictures\Music Clip Art &amp; Photos\Americans in foreign classroom.jpg"/>
          <p:cNvPicPr>
            <a:picLocks noGrp="1" noChangeAspect="1" noChangeArrowheads="1"/>
          </p:cNvPicPr>
          <p:nvPr>
            <p:ph idx="1"/>
          </p:nvPr>
        </p:nvPicPr>
        <p:blipFill>
          <a:blip r:embed="rId2" cstate="print"/>
          <a:srcRect/>
          <a:stretch>
            <a:fillRect/>
          </a:stretch>
        </p:blipFill>
        <p:spPr bwMode="auto">
          <a:xfrm>
            <a:off x="2286000" y="1676400"/>
            <a:ext cx="4419600" cy="2794826"/>
          </a:xfrm>
          <a:prstGeom prst="rect">
            <a:avLst/>
          </a:prstGeom>
          <a:noFill/>
          <a:ln w="38100">
            <a:solidFill>
              <a:srgbClr val="002060"/>
            </a:solidFill>
          </a:ln>
        </p:spPr>
      </p:pic>
      <p:sp>
        <p:nvSpPr>
          <p:cNvPr id="4" name="TextBox 3"/>
          <p:cNvSpPr txBox="1"/>
          <p:nvPr/>
        </p:nvSpPr>
        <p:spPr>
          <a:xfrm>
            <a:off x="533401" y="4648200"/>
            <a:ext cx="8153400" cy="1384995"/>
          </a:xfrm>
          <a:prstGeom prst="rect">
            <a:avLst/>
          </a:prstGeom>
          <a:noFill/>
        </p:spPr>
        <p:txBody>
          <a:bodyPr wrap="square" rtlCol="0">
            <a:spAutoFit/>
          </a:bodyPr>
          <a:lstStyle/>
          <a:p>
            <a:pPr marL="342900" indent="-342900">
              <a:buFont typeface="Wingdings" pitchFamily="2" charset="2"/>
              <a:buChar char="þ"/>
            </a:pPr>
            <a:r>
              <a:rPr lang="en-US" sz="2800" b="1" dirty="0" smtClean="0"/>
              <a:t>  All people sing daily.</a:t>
            </a:r>
          </a:p>
          <a:p>
            <a:pPr marL="342900" indent="-342900">
              <a:buFont typeface="Wingdings" pitchFamily="2" charset="2"/>
              <a:buChar char="þ"/>
            </a:pPr>
            <a:r>
              <a:rPr lang="en-US" sz="2800" b="1" dirty="0" smtClean="0"/>
              <a:t>  Every student receives sequential, skills-based</a:t>
            </a:r>
          </a:p>
          <a:p>
            <a:pPr marL="342900" indent="-342900"/>
            <a:r>
              <a:rPr lang="en-US" sz="2800" b="1" dirty="0" smtClean="0"/>
              <a:t>       instruction by music teachers.</a:t>
            </a:r>
            <a:endParaRPr lang="en-US" sz="2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TEhUUEhQWFhUXFxgYFxcXFxUaGBgYGhQXFxgYGBUYHCggGBwlHBQVITEhJSkrLi4uFx8zODMsNygtLiwBCgoKDg0OGhAQGywmICUsLCwsLy4sLCwsLCwsLCwsLCwsLCwsLCwsLCwsLCwsLCwsLCwsNCwsLCwsLCwsLCwsLP/AABEIAMwA8wMBIgACEQEDEQH/xAAcAAACAgMBAQAAAAAAAAAAAAAFBgMEAAIHAQj/xABEEAACAAMGAwUFBQcCBAcAAAABAgADEQQFEiExQQZRYRMicYGRMqGxwdEHFEJS8CNicoKSwuEzQyRTc7IVFjSi0uLx/8QAGgEAAgMBAQAAAAAAAAAAAAAAAwQBAgUABv/EADERAAICAQQBAgUCBQUBAAAAAAECAAMRBBIhMUEFExQiI1FhMlJCcYGhsSQ0kfDxFf/aAAwDAQACEQMRAD8AZcROg9Yzsa6mvuHpE7JHsizM7BUFSf15Rhgc4hJB2Y5ekZnBi23bKs8ozbTMooGiDU7AV9oxzy2cblmIs8tEA2KmfMPjmqKemfjDC6V256lcxrx8/wBece1hVs/FM8nvSVYdQks+RRjT3wbk3lJYA1KHdW1B8Rkw65eEUsrKeZOCYRDRLJtDIaqxU9D8ecVkNdMx0j0NAg87EYLHxGwymLiHMZH00g5Y7ylTPZYV5HI+hhErHheDpqmX8yNs6K+kZKhV4et8xpmAsStDr066++LN/XrMlMqoQKgmpFd4Y+JB+fEjHiF7ddsub7a5/mGTDzhPvaxCScpiuOntDxAiGfbnf2nZvM09BlFUmFrblfoYlgJ52tdIzFGrCNCT4wDMviSeMTWa0MjBkJVuY+BG46RVDx7ii26diOd1cRq9Fm0Ruf4T57ecHgY5figrdV+zJOR76flJzA/dPyPuhqrV44aVKR7jDFS77ylzhVG8QciPERbh8OpGQYPqLl9XDq8kZ6tL2PVeR6QsM/0pvXl4x0Gfb5Se1MQeJFfSFLie0WaZV5bftRyU4X6N9YS1CL2DCLzApaNTMiuJpPQ8ownrCO+E2ydmBFIiWbTInw8IixCNJlCIqX5kgSw02NC/SIEn16EaiPGndYnJlgJPjMexV7aMjsGWxOpT7jlNoCv8J+RjS77CJOIhq9aZ0gLeHEU+XLLBVbCCWyzC01GYgKnHby8P3kKUcYhh9sUYjQZFag+lY0gUY5AimOIC+1q8vvFpSzg/spK1YVyaY4B73Oi0H8zQuWOSAAoiGdaTNmPNamJ2LNnuSTT5eUTIwibnxwIbTpnmEJRqKZfA+sXksLt7KekCbMKnKGO77Y0vLOF0VSeYy6ECV5MmdKaoVx+6QaE9RpSHfh6wyrQmJiwYUDy8hhPjuDz+kB2vwU70SXZegWYGQgEjDoNNaEcosy1I3PMC1bFc4je/D0gigUjqCawMtXDTD/TYN0OR+h90WZXEVMpiean5H6wSs97SX0cA8myPodYJjT2cdf2i3MX7lsjpP76le6dRl66RFxUf2i/wn4w3zTlAu3XVLnDE5KkVAYGnuOUDejC7VM4HmIzRriPjFu9rKso92akz+HUeIzHvgfLDNki1JNAIQOc48wwXMkEwR7U6j3Zweu7h6WtGnftH5H2V8Bv4mGGUgpQinIQ0mmYjky5UCc6Lg/4jQzfPwh6tt1SplcSCv5hk3rvCjf13NZgWY4k1DAbb1XYiBW6d06k4HiUxNj3tIBzr5TYGvPIRWa+m2A84EEcydkZ5doKnErEMNCDQ+ojadeLn23ZupJI9IT3vOYfxU8BFaZaGOrH1goqfyZYU5jk9sVdwPSKc2+JY/F6Zwq0iWTJxZRb2R5MKumheffKnQGux0iB77bZRG8i5C28Ejwyo1YwMtSvEt7SL3AUy9Jh3p4CMkXiwPeYmsSXhdTSjnmNjA4jOGEVGHErdWFXIhgzTrWPDaOsQzF/4cEc/nAsJF6qN47iNlxU4xC5tQ/NGQK7OMgnwq/cwXxLTtlt4aR5LIJrlnoGao9nECwVRktaa0rEFr4Uss4KJiZIAqYWIIUCg01035xHJvWySpos3b+ycILsW30MzSudIYnshAqDXypBuup05rxjw/IlVCAKy081IyIhKCx0P7TFI7B+jyz7mX+6OfS6VOcTcu5N0LpGIsAhKwSCN4Lreyp3VoSd20HlvAuzWgOMOkV7ZdMxBiqCtc6VJp4bwghOe5tOi9tLFqvRwaOAw2IqI3slqBIwn1gNMYs5C0K5UoKVi7NumdLl9oRQCkXev8wVbqQQRiPtkDGWpPKlfP6RHPEVuDQxs5LNXvmldhhX/ADFy8wRLc/un4QjYuDiZxHzkCXuF5x7UriNMJyqaajbSKnG9sVJqYiB3K0P8RgH9mjE2tqkn9k2p6rGfagP+Jl/9L+9oa2fJtJl/Z+rt/EozL9l7VMOdzABidkAA8TqY5ZKl1I8R8YerkvLEZo0OOtOmkVAWs5h3p2xtW11FYkS1nY16Z/SBsphSrEKBlU5ekRi97MGw9qC3Ian31hyt93MEVz1CrWyugOXRviQIitkztEZWGRHjtFeZPSmJqYRnnnXygG3FaYsEuRlplQVryG8EsOBzOCk9CIl7WEyZrS9gcjzG0UwIPcVTMU7oMh4UB+ZgMBrCoOY8iZUEyOkbhIllJX1AgzYrPKrQ++KO4QQgUKOoGlytY2RaQztd8stRcqr/AHQOmWChMCW9W4kq4MhsVrK1g2L5TfkPnAOXZyxEtBid2CqBTMnb4RcvoybIezWk2f8AiJzVOipo1PzHyEcaBYYC9ql/VLVovETFIVGbwBPwEKtqAx8jyOR15QZsK2m0Gil2I/eIA8gaDygtbLjtGHPvACrI5Lj+VjU59KQSuta/0xc2blwBAeCtk8/7oFy5dYOEr93ZQCKN3lOqkmuu4y1gGrtXurXamtRyI3g1JOCBEbUX3Bu6kv3RtqEfxAe46RkWcIOtAeTS2LDxbeMiNzR74eiXrJdFpmIVWSVJFCxwKD41Bb3x066LwZZUtJpq6oFahrUjKIb6kGU1VqVOnTpAmyElqnxJ+kGVxmZhJmv2kUNkVvyzUPriHzjlQfvHzhz+0G96yezH43FPBcyfWkc/scysz1hnGajJrO2wEQpJmUgtZLwelK+sBa0j1ZhjPZdwnpEcMBDliKq+NqVhrW3WeZJZZ0xQHUgiuYqNQIR7JOA9qK7XeCQylanIVIxelYmslSYLUVhvE6bwtc8uVIHZt2gOeLYnpBG12YFGByFDXwpG/Dl3rJs6ItTlWp1JOZPSLF4qOzeumFvhEMoIJmIf18feLnB12y5doYy5mLuEU3pUQM+0dK2hP+l/e0EeCpaiexUNTAcyKbjrEPHVmd564QMpfPmxgKt9PJMeX/cc/aJ1lsxZgBqT4DxJ2EMNxWEraDUgqQxqpqG3yb4wNlWcrmzKBQg5HIEU59YMXIpQzFIACKgSgoWqCGNd/ZFfKJBDAmN3DKkjxIuLQzHcy1oMsxU8wDCvODIRhB2pmM/ID3R0iWstzhcVNPOnjFa3iy2VcYQFjktT+I5D/wDYMi5GR1F1Y8LKJsjvYsYJxg50rSniNNYAWG5XmMFVR1JTMNXY5kQ/3dOlohUletGBGevvipZr+UTGluFNPZddGX6jSDBRgcynzZOBFPjALLejKSxAAOgoAp0HtGpIz5wr/eAKw78dy+0Ep+TFfIgH5QprYeogbbVODCIbSvymU/vJ2EbLa3GmUWvuhwgxE0qO3p4Et7dp7aS2G2zcYqxpSmRp11i7b56EDI+bsYp3dIJmAc/pEV5NR6coHtDvwJzH2ayTyY0cHukqXbbVTORKYI2GtHKE5dc0/qhFukhmaZMJZyTqd9yT4x0Hh6YLVZZdhwGWk0NMLh8TZPUYlKgd5hSmwG8LlhuuX97WWO6KsjDaqnX45dIaAArI8zM3s9gJjnw08uVJSYWVFZQSDriGR8YMSb3kzAezmBqa0rl5GF+3XDawKSSmADKrEEmm9PhWCXDHD5lYmnNUuKEbAc67QCoMFj7Kg8xZvibKmTsUtmwTCJcxitFFTRW60NK9IFWuxPZ5rISQynJhUVGzCuxg5aOFnlpNZZyzFQMUFM2oK4W6/GBV4ti7N8RPaSlYBmJIAJWgJ2qpPnE4IBiOqAzkSkzscyzE/wARjI3pGRTd+Ivn8zudpRWFGFRCdxHdFpz+7MhQj2WyYfzaMPSG12hb4wvlZElhX9o4KqNxXIk8ouTjmXVdxxOM3rMmsxLmraV2A6RDZZYWLs/OICsPV2bkGZLV7WwJOrVjbDFATiIsyLSDlpALKCORD1ajaeZOvUV+cSky2ywOrfuHED0wEVr4GIlIOhB2yIPl4wzcJXPMd2wELMw5ZjEo3YA76DzgK58xptSM54M6Zc9mCSJSCvdRRnr7IrUbfKNL0I7NxUZqRqNxQCKj38JcsGdRW0OYplkKHQ+XpCZf19LaCCmXfw4m9g/vc+7y6xRvtFqaGsbPiHeFrO0qaWmDCuAipI1qIh4sm4pqsua4aV61MLsy9FlUk2XFNmse85zLNyANaCCsm3MCZdonygKd5FBrntiyEUNQ27fEb2fPv8/aCJ8zEpQ6GsG7Lbu7LRql1AXajZe1Q6NpBHhu57PMLuCZpRh3TkACKgn83+I1vWVKsMuZamJaYQVRWphBOQy+fSOposPC9Sl2prG4Ecz2dRVJ5jzpSFK2WgNMo5yAIFeZ3gvKv2XOlBmGHEvdrqCK4gPAj4QDFj7djMCVSuGnWldPCKkFeJeiwY/MFzJADHC4I5giDU22ygkpJZqUNKjRa6gmJZ1ysKBZH/b8zDBZLkaZKCPLVV3zU0HllWCqu4ecwlrgYOZVvlwLMmKhq2X9LekKZeGB7vmzEWWGBwYiMVRjWtAQxNKgbfWAkywTVqWQ0GpFCB4kaQSzTWg7ip6ErprqyuNwzmQSiaCPJi6RtZs1jectADtC2cGOyOS+A4uWcB7c5ZjzIghaXy8TArtgGZt88ugGXzhvTKclpma9+lnSfsntUr7u/ayqOlFSYa95TnQVyBB5bEcoWuLHEi8XKn/cSYP5sz7yYX7pvNkZRjKyyMVK5Fq7coKTLA1vtBYz5aEhVFcTHIk6L4wcnDEHzM8KQA06RY7fkC5zinft62dx2UztHY54ErVhlkehoOWkLdusdpkDPvqPxpUjzBFR5xFd9tlNXtixrrh1hAF0G1hxNmtEb5gYWst6LKQyxIeWGJJxMDWooSSNDQUz5RHbqG77OoC1l4AxyxDFLJp1FY1s/GFlsiPKRGVGJbLvM5pQhq7ZUpprC+l7WZ+0eUs9BMChldgyY8YOJfxA0WmEAjPUQxsJQkdTP1Tg2YxJa+EZBORdRZQcM/Mf8n/7x7APbMSKP9p00ywgooI3JNSSepMLvEFypaPaFGGjjUePMQ2NQ8x4af5iB5FdKGNgIuMERXewOQZx+9OGp8qpw9ov5kBOXVdRAJ47zMsdPGBtvuaXM/1ERv4lFfXWB/DqD8pjA1R/iE4TOyMWLnDdtLKgFg6lQxoCwIIBJ0FQI6VeHA9nY1Esr/CzD5mKknhOTL/26j96p+OUG9rIxK++Myn9oFstbvLE6UVWXOVkPZkDFhyFdGz26QQkWyStomzi3eYYVRMgQQARQa1PxifiS0OlnloXzExWU7nBU1pzGIQnyRRgeUZl/wAh2gzV0NAtUu0YLbdFpnzMc0BEFPaYZDlQRNbLauA2ezKHmuMNAo9lRWijYAAmAM68mdgpmEJUV108IIcP3XLe0MUdmRQSXpTfIdCYrSpdwvUZ1ANabj4/4gMzklqOyMwTTiExjkKH8IGvn1ijmdY6JxHclnehr2ZA9oZ1G2Kup66wlXpd5kkDEGUiqtQgHy2hu7S2VDcRkROrWLbgZwYQ4UvMyZhWtBMGEnauoJ8/jG3FM4YZSA1rWa1STm+la5jugQvqYt3lPaaUmuUqxYUU/kIUAjVTnoecE0r/AEXrPeMwesUG1XH8oTbOQq/l+edffEFzXs8h8s0J7wMVHtLaHSkVgYy6wRHrq0KCNVu4kDHEuW5y0y0pFS18WzhKMqVXE1Fxcq5EwAmNlA5LYcXc0GrHfoo28Y0tFT7j5P3mbqLCq4jkb2JWY6kVLLJQ75IASDyqSfKC/Dt2ypI7TBR95lTU/XwhU4cs+IoDooJ/mYipPQCg84dJk6WihiaKorToBHq7hhQg8zDB5zL1uuqROPaNVeZQ0xcq5Z+MBLz4RauKS5I/I1KjwfQ+cS2K9GnFCchmwHIaKPefSJbZxJKkqcZq1CVUakfLSMq30xG428x6vXWp0xxB3GlxSbPYzNl48YZAxY5Z5HprHNJ84YsjkRtnkY6rdU+0zkM6e2CVTF2KAZjUAscyTEkrhX71MWdbMOCteyVQtBqoxrmw5gwE+nikHB/79pPxTWHLRR4Z4RtFqUMFHZ/mYgLWg05+Qg9bOAJ8rvSyjEZ0UlW8qiOgrbZaKAKKiigzAAA2ptGv/iCsKr3hzXMeohf4Qt+rMn4kjgRf4ZvAzVMqaazFy7wpMFKAhuZzrXceEU+KJMmVKmTmlIxQVAOVW0AJHUiLnEVnRmWcjiXOTPQ1ZBqCq5noYo2K3/fMbTJQWyoM2mrV5hGdQK0AHnnHLomHfQl/f8rOVWaSZ80mg75NcOgrkABt0jsHC/DMqSFd0BmAZVzw70HKAd/2wLhKyhLSWysqhQCQrCpaDA4hxqGGY+XOMnU3rn5eVE0aqSAM9mN/bRkLS3sCNYyFfiU/bCe033jRKtY8j7jErGma68orTJO48+sV2m4CD+qR6PGep58GE5c8MOojRtekauBkw3iWKEYk5mhlAjSKNpkr+jFsNQ9DAbia3CXKb8zAqo6nInwFYqzbRkwiIXIUeYg8QW3tZpp7K91fLfzMC5pAGWpixPSg+Jig7VzjH3bzuM9dUq1oFHiRN0g7whasM0rswNT0A3HpAIw43HYFk2aa7+2aHT2QudPOuflDuhQtcp8CZvqN6pWV+8tT2DJhJrqP/dCzfE7EMB1Uk+tPoILyZmJMjXMkeGIwPviRlj6Uj0usUDTP/L/E87pj9VYCEUpwwzMSih0bqPwnyzi6Y2vGWO665igDdCBGN6VX7xcecTX1/wBNExNldWWoyI1ERxrYbOpY45glgKWDEEgkDJfPSNZk/IHc7coDqNA6ONo7haNaliEP2JHa2oKbmIl9lFoBQUJGpJNSW5nMxqVJJMbqpAJOwNPGNz0/R7VGZk6q/exML3Fa8LjqHU+BGXvpG97Wyqha5EgHw1PuEULGQq1O+kV7a+Y6AmNoqu7MRxmM12W0KC3QAeRr84BhTPmHegqeoDf4EeTp1EoPCB6V7ULpUEHwBqfdWAW2e3zjzLImZ0ez8SypKKHBK0/DTKnxiW38aSyCqVDBS1G50yBIy8o545JJc+yPZGxpoPKNLMC5oBUn3mFrUrWxV8mEVTtJjTYZk+2OO2IEtczQEA9Kbw2fexKWksZ0y+tIVpE8yEAJoRQ05xrb72bsSd3qikbDERXyHvg1tYY48QQMbbDZywON8RNC2lKcgN9s4jm2wO6p+EEmmxCCo8q0hUvC8WAJViO6VFP11ivZbxImS86AVX+oU+MZ2tpb2LCO8RnTEe4v84WvidibPMUPX9CFu0TuzwimFdnlkAg74lJo1fKD1rFdIpCR/mvzEeLocKuCMiepsqDLwcGBjfzrl2Tmm+IivlQ0jIJmxJ+UekZDHu0/tgNt37hOt2K+JM9aoc9M6a9YitCEggjPbxhEsXDdss5LyqNXNkJpipnkecO9xXgJ6lWymJqpyIOtCDHo7K1TlTkTy6sW4Mmum0YpdDtl6RdlztjAxkMqbno+fmMm+R843tUynrAWUGXDcS7aZoUFmOQzjnd+WwzphbTkOS7CC9+3pjHZqcge91P0ELVsamUY+su3nYPE3/TdNs+c9nqUFlAnM0EUrQKGgjee9PE6AfrWGSx3C0pFYgF2FTvTJu6BtoKnmdopTUXP4mjqL1rG3PJkfD1xGgnORkA6qQTUHMMtDmcvAaQzWRgc6ZHYjY8wYDcNL2cubZzk0vC60UCst+8CW51xprtBOwkCg+JqfXeNnTptXAnm9Y+4gmVbyuTslxSM5YzKbpnXL8y5wBvaYDLy5w4rYldqFwOimr5dBp47QmcXMgnlJdcIoak1qTuOlB6kwbVasjTsjdniC0le64GL5jzHQ8wdRzjaJhJxKPOFfRT9cj8TT9UA9lT+ZDLsvdqpqorTmOhigWi5hdNNDEi2ErL7UqxQHDiA7uI54a118t49XkMPqcTBHErWeWSYsW+TRQNyQIksw35msG7hmWQmZ95o2EAqDWtRXFhzG1NYq9i0KWxwJ2C5xFktVgBosQTTUn9bx0u5rPd85pgl2dKIEILVqwcE6HSlIp8aCxWeUZcuRKM2YCFIWhQVoW8jkOteUZ//ANNTYF2nJhxTgZiNN2iGTM/alqDujyNf8A+sbr74ro3tU/MfcAPlBNRqP0n+site5avO3mawNAoAoqrkB+qxDZZzKaqSDsRFUtFiziM5bGawMYcrhcS5Ntbse8xY6ZmNWtDHBU1CZAHQd7EY3kooDMdhl/EdIrxqXWbMCLKMy/aJ+LIacq1oKxXMeS2jIgPkSvUN2S9A4AbJt+vWJJ9qUCpOULjpXeh5wHtgmV75JGx2jzGp9KCvuXqbVPqGVwRzGCbxEgJAqYyAUuQKDWMjvgq5Pxtn4n1CskQE4psZRPvMqizJeZI/Em4PhqIZRAXie+ZEhMM6p7SqhQKkg5HLlnDNbHdxMpl4iCt82m098eyjDCKZtSpJ6Cnxgped6nAAoIZhnXIr/mK8u1JZR2SCrKoC12LZknwAX1gczkklj1zgfqGsC/Tr/wDI1odIWO9+pqWwjOANvtdTlE9626uQ0ihYbK011UanfkNzGRWhYiegZxUm9oW4cu4se1bQGi13O58odGkCZJoyB6CoB5gfPSIFsoEpVUZKKDpF67tKRuLUFrxPN2ahnt3kxbtNlMnBaRKWXgymAAUwNQE+KnPLasX5IIyOZ1y0z1p+uUHnlg5EAg1BroQdQRyhUkoZDtIJPco0oneVXIV5qRhPSnOD04BxBai02cmFLTekiWpU1LOO8EpjoRTLlWEviVqzqhQoZEIUZ4BhoF9FEGrwtSS3dyFYDD3dDnmtDvrnCna7QzzC7atmfkB0AyhfXbdgTyYX08Hfv8CRGCV3iq0pnUwNMFbvcBBzJMR6KpOoz+I56pYDVj8ze3METmWyHnAmUxphxHCTWmdKgUrSNb0tWKZQaLkPGNEOWvOPXqARMIAgSw0zClRuIpSm33Me2k50G0aVhPUNk7RCIMcwjw5bmlTQQxVMWJwD7QWpoefLzihabY85y8wkk89gTWg5ARG+QjVdIxin1vcJ56jgPy4kkswN7bUdT8TBNRpAeUtW6V+cX1BOFlauzLkm75rCvZtnnWkWUlMuRVv6TBiZOOg2yjWSTiBr+s4stQVdwMGbiTtIgS0ThzjSTOEF5FqxMZjDETkoJNBy02ENV2X0gXC4BHIgUpsKHLmfOO2NZ82ZJtCcYiRKmbfqkSw5WiVYphFZSg5klKr8IgWx2Jcwh83b6wRRYJQ2IYsSJDOcKKSx2ANfSDll4RtD+0An8TUPoKmCK36ksYZahVrtlkNz1NIyw33MmzAiIzMami5mg36DrBGJA5ggcniW5PAsqgxTmrvhRaeVc4yNZ97OrFcJNOq/WPIDuH7hCbW+06vNeik7AVryA1McUva8ntVoeaCQtaJ0UHKh66wANvtU5zMnz5jE/vsBQ7BQaAdIuC14RQRh3XFOEM2dJpAx3OIV7ULqak6k6xUtl4loGvOJiMmsZ4TnJmxhUGTPWasOvCd0YZeM+0+nRdvXWFe57F2kwA+zv9I6NYm0jU0dPG8/0mJ6hqdx2iTy5VBnG9mlUbKLKJWMMveHMzKAm0yXlAbiSy/s1nDWUcR54Dk49M/5RB9myiq00Z1FRuNqco5TLGcu4zkOs2Wf3K050NAwO+UB0aoi7xdbCkxUrVZYMtDvQGor1AIHlC/KtpBqIpqFDnI7jOnO1ceITmMOflGxtpUUG0UDPLbRkx6DODaImjLfiTfizAmymuev1i3brMksqEmCZVAxIBGEnVc9aQIlvQmlaf5iYzDDa65sAQBp5k9Y3iBZkeNMO0V9/wA+Z3t5kjn0j0bREqHeJpSZ0EWo09lpzic7hRNiYDK9NN6wWmqWoiCruQqgbkmlIh4iusWaeJda0loxPMkHER0qDAdeyrYEBlqBxmEZE+Y4BAU1H5gPjHs61zFyoo8WEeWSUqogoPZGwiwoByAHjAlFm39X9pQlM/pgntMzSnlnEyWqke3iF0T1ED8D9IoGZejC7VYcwmLbGky2HTFTlSnzi9ctxPPYIiF31oNhzbl+tYeLp4LMoYns6u4NQDMQKpGY/CxY9cvCIbUHHJkCtfAivw3w/On1ZmaXLpkzAYjpUquW25yz3h5sPDEpFKy7ROUE1YUk940p3u53h0OUWWlWhf8AalgdZx/+ELN8cUTaMiKoAyMxJhPiFqvv9ITewnnMKq/aG7Rd1mViHvBgw1B7IEeQSgjIRRiOfZHP94fSPYD7ghdsHExrHrRrCwm2oxyZgjdFqY8Agnd1m3MHoqNrY8RDV6nAJha6JCoBz3MNdlQ0gDYbEWMMdkIRaMY22AUYEwCxY7jLsgUid5ygZwJn3hssVexmsdCYoKs9yC+OoTmW1f1yiO2T6yj2WZpTqOZiGTckxvaYLFuZJlWcDIvMOSiveJ6cokhQeJ2WM4ve61nzVYimLLmMIpXzil2SrsWPSHXiHgy2Cc0yRKWajnFkQGUnMqQdehELbrNlkpMlMjjPAwIJHSo8fSDL7G7uHBbEGGa34Vp4xiSic2MWmvKmsv4RoL2Uf7fughWkn5rP7Tsv4WS2ezDEuJWwEjEVGeHeld6R7apaY2EsNgr3cY71NqxIt+mmopppEUy+ph9lgK+Hug3+kHOcymLjNVszHRTG/wB2O9BFGbb5x1avnFV7Y/SIGr0i/wABkmq0+YV7o6xFPtdNIFNa3ORpGgnnpArvU2YbaxgS6UAcnmdE+zW7xMaZPbMoQqeJUlj6UHmYH/arIw2qUfzSf+2Yw+cH/slfFInDYTAa9WTMegHrFH7X5PeszfuzV9CjfMxikk25MYiXYbVSoO0ExPqKDzMBJa5+On0hs4S4VtNsNZa4ZdaGY2SjoPzHwhoPiUZcwcJYyAFSfedgIdeG/s8nTCsy0fs01wH/AFGH9g66w+cOcIyLIAVGOZvMYZ/yjRR7+sH4BZdnqSq/eDbvu+XITBKlhF1y3PMnUmJZ85VUs2QGpMSW21pKFWPgN2PIDntHN7+4gedXFLcBc1QYqg11NNTkPCAEwgEs8VX92ilV7qVoUIYTHyyJyyXp6wrPKC4SwwkfoUFNYsKswnEVmFuZVjTw+sRNKmzDidJldqqxihyZbiYsx6ZMF6E5j3x5Gs+2OGIwnLLQD3EVjIrJgWMpGARZslnLnoNTAkQucCaF+oGPxNbPLqc4Y7vQeMBp1zTS1ZJDKdiRUeRi5YLot1cpanxcD6xvaepalx5nn77WsbPiOMigFRrFmVYHmZnLxj26FmLLHaygrj99CPIxce2zh7EnH4MPmIkk54gePMks11KMyaxYaaq5KK/CKsi22k+1ZqDrMT5QQVn/ACKP5voIG2c/N/mWGPErm084ik2PE+NtdotmRMP4ZQPUsfgBEFoa2Lmi2Zx+U9op/qzA9IgEeJPfcvpL6ZxFb7Es2WZc0VUjpUH8w5Ec+kCv/NqS2w2qW8g8zmh8HXKkGkmLMAaWwZTuDUH0ijKw7lwQepyS/OD3SX2srE5VzLnSwCxVwahlpmVYEGlMq6wmT5OLLEB0oR6+dco+gJkwSp9fwzUoekyXmD5oT/RAu8uGrCzFjZw8x6sQlVJJ/EzA0XxMXa1iuDLp3OGG7DuRET2ZRqa+AjpNv+zCaSzSZ6AE1WW4YlehmjJvHCIC2j7O7xXRJbdVmL8GpC+9fvD4MTDhH4W/XlEbzByMH724btlnznSZwHNFxL/UtaecC5dgxfmH8Rz9BFgc9SZRE1eUTyUr+AmCsiwIu1TFuVJqQoGZyAAqSeg3jpGYc4R4nazIsppK9lUmq5PU6k7OchyghxOReay5dlR2mo9RVQBhIoatU4djnBPhr7OnmUe0ns1/IPbPifwx0q7btlSEwSkCKOW/id4AxUHIkgExB4T+yyVKAe2ETXyIQf6a75/n+EdFSWFACgADIAZCnhG8eOwAqTQRQsT3JxPCIAcS8SJZQARidgaDYUyqeXhFDiPidlLS5SkAavzFNvrCo1umTBkrFGyZ8NculYgsBJxI7fekyc9FPbO3sgppvQchWLV22G3ySSsuhOZzGfTWKzWoShSU7Ygaqhl971EW7Pe80qBMnYak54TlUafOKZB77kkRouM2jsz94AD4jSnLrEN83wsk9njCuwNCdupELNn4gnCZQTAUWox4T3suURXxawf2haVMOmGhqfWL7xjiQFOZ4ez/ABPKY6ljiqa55+sZHljtskIuOQpamZqYyKbpMU7HZWmHIZbnaDkqThAC6fGLt4PhBoAP10gZYx2tcZNOQyEaVFAXnzE7by/HiSG0AGgqTyGfw0hgumxT5gzYy16d5vLQL7484ZsKF2quS0oB8+cO8iUAItfqNnAEiuksMmD7DdiropY/mc4j5V08oKLJ5mN1MbiEGvdvMZFSjxK82xqw/wAmAs+4phPdnOg8j74Y42ESlzr1OapWiqlzz1P/AKx/6VPxijeHEM6zk4iswDmMJ92UO7ywdRFefd0p/bQHxAhganP6hAmgjoxI/wDPtnmDBNlNnqKBhEV03nZrMzPJnASz7Uo6g/ujnDZe1yyFkuVlKCFJBAANQDHK7ksaTJoxiuRJ60zp4QxS6upI6grF2sMx2FumW8dxezRSCjMKlnGakjZdqb1hhuyeJksMBQmuIHMhgaMCdyCCK+Ea2CQqqABQZRXu6YRPtKD2cSNTq0sYvWghCx93A6jiKFEMKsbUiIsYC35bHRCVMCPAzCAZhtrWqn2s4qWyx2ef/qykc8yor/VSvvhdulcQxMSSYbrosqkVMQjbhmcw8RZtX2d2ab/pmZJ6qQR/S1fjDBw7wrZ7IP2a4n3mNmx89h4QdEZF8mVxMjIyNXNATyEROkdrtCy1LuaAAk+A1jll88ZNaKqVpLrkAeWhJg9eN+zSxBCkdQfrA4Xqf+XK/o/zHHMkQBMt0plocYJ1ziOZeQlqAkx8vZFRQQ2yrQG1lSv6f8xal2SU/tSZf9MV9uduiXZrWMXaGa3aaVi1PtGOUUE/InNSBmPHaHD/AMCszayl8hEUzhayn/bp4ExG0ztwipLtLy0UB0wrmMvjWKIczn7RyoOmQoIbLZwlZ6ZYx4N/iAdsuOWnsl/UfSIKECcGE07Vhl3DTegjIHPZhXVvd9IyBbBLb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MTEhUUEhQWFhUXFxgYFxcXFxUaGBgYGhQXFxgYGBUYHCggGBwlHBQVITEhJSkrLi4uFx8zODMsNygtLiwBCgoKDg0OGhAQGywmICUsLCwsLy4sLCwsLCwsLCwsLCwsLCwsLCwsLCwsLCwsLCwsLCwsNCwsLCwsLCwsLCwsLP/AABEIAMwA8wMBIgACEQEDEQH/xAAcAAACAgMBAQAAAAAAAAAAAAAFBgMEAAIHAQj/xABEEAACAAMGAwUFBQcCBAcAAAABAgADEQQFEiExQQZRYRMicYGRMqGxwdEHFEJS8CNicoKSwuEzQyRTc7IVFjSi0uLx/8QAGgEAAgMBAQAAAAAAAAAAAAAAAwQBAgUABv/EADERAAICAQQBAgUCBQUBAAAAAAECAAMRBBIhMUEFExQiI1FhMlJCcYGhsSQ0kfDxFf/aAAwDAQACEQMRAD8AZcROg9Yzsa6mvuHpE7JHsizM7BUFSf15Rhgc4hJB2Y5ekZnBi23bKs8ozbTMooGiDU7AV9oxzy2cblmIs8tEA2KmfMPjmqKemfjDC6V256lcxrx8/wBece1hVs/FM8nvSVYdQks+RRjT3wbk3lJYA1KHdW1B8Rkw65eEUsrKeZOCYRDRLJtDIaqxU9D8ecVkNdMx0j0NAg87EYLHxGwymLiHMZH00g5Y7ylTPZYV5HI+hhErHheDpqmX8yNs6K+kZKhV4et8xpmAsStDr066++LN/XrMlMqoQKgmpFd4Y+JB+fEjHiF7ddsub7a5/mGTDzhPvaxCScpiuOntDxAiGfbnf2nZvM09BlFUmFrblfoYlgJ52tdIzFGrCNCT4wDMviSeMTWa0MjBkJVuY+BG46RVDx7ii26diOd1cRq9Fm0Ruf4T57ecHgY5figrdV+zJOR76flJzA/dPyPuhqrV44aVKR7jDFS77ylzhVG8QciPERbh8OpGQYPqLl9XDq8kZ6tL2PVeR6QsM/0pvXl4x0Gfb5Se1MQeJFfSFLie0WaZV5bftRyU4X6N9YS1CL2DCLzApaNTMiuJpPQ8ownrCO+E2ydmBFIiWbTInw8IixCNJlCIqX5kgSw02NC/SIEn16EaiPGndYnJlgJPjMexV7aMjsGWxOpT7jlNoCv8J+RjS77CJOIhq9aZ0gLeHEU+XLLBVbCCWyzC01GYgKnHby8P3kKUcYhh9sUYjQZFag+lY0gUY5AimOIC+1q8vvFpSzg/spK1YVyaY4B73Oi0H8zQuWOSAAoiGdaTNmPNamJ2LNnuSTT5eUTIwibnxwIbTpnmEJRqKZfA+sXksLt7KekCbMKnKGO77Y0vLOF0VSeYy6ECV5MmdKaoVx+6QaE9RpSHfh6wyrQmJiwYUDy8hhPjuDz+kB2vwU70SXZegWYGQgEjDoNNaEcosy1I3PMC1bFc4je/D0gigUjqCawMtXDTD/TYN0OR+h90WZXEVMpiean5H6wSs97SX0cA8myPodYJjT2cdf2i3MX7lsjpP76le6dRl66RFxUf2i/wn4w3zTlAu3XVLnDE5KkVAYGnuOUDejC7VM4HmIzRriPjFu9rKso92akz+HUeIzHvgfLDNki1JNAIQOc48wwXMkEwR7U6j3Zweu7h6WtGnftH5H2V8Bv4mGGUgpQinIQ0mmYjky5UCc6Lg/4jQzfPwh6tt1SplcSCv5hk3rvCjf13NZgWY4k1DAbb1XYiBW6d06k4HiUxNj3tIBzr5TYGvPIRWa+m2A84EEcydkZ5doKnErEMNCDQ+ojadeLn23ZupJI9IT3vOYfxU8BFaZaGOrH1goqfyZYU5jk9sVdwPSKc2+JY/F6Zwq0iWTJxZRb2R5MKumheffKnQGux0iB77bZRG8i5C28Ejwyo1YwMtSvEt7SL3AUy9Jh3p4CMkXiwPeYmsSXhdTSjnmNjA4jOGEVGHErdWFXIhgzTrWPDaOsQzF/4cEc/nAsJF6qN47iNlxU4xC5tQ/NGQK7OMgnwq/cwXxLTtlt4aR5LIJrlnoGao9nECwVRktaa0rEFr4Uss4KJiZIAqYWIIUCg01035xHJvWySpos3b+ycILsW30MzSudIYnshAqDXypBuup05rxjw/IlVCAKy081IyIhKCx0P7TFI7B+jyz7mX+6OfS6VOcTcu5N0LpGIsAhKwSCN4Lreyp3VoSd20HlvAuzWgOMOkV7ZdMxBiqCtc6VJp4bwghOe5tOi9tLFqvRwaOAw2IqI3slqBIwn1gNMYs5C0K5UoKVi7NumdLl9oRQCkXev8wVbqQQRiPtkDGWpPKlfP6RHPEVuDQxs5LNXvmldhhX/ADFy8wRLc/un4QjYuDiZxHzkCXuF5x7UriNMJyqaajbSKnG9sVJqYiB3K0P8RgH9mjE2tqkn9k2p6rGfagP+Jl/9L+9oa2fJtJl/Z+rt/EozL9l7VMOdzABidkAA8TqY5ZKl1I8R8YerkvLEZo0OOtOmkVAWs5h3p2xtW11FYkS1nY16Z/SBsphSrEKBlU5ekRi97MGw9qC3Ian31hyt93MEVz1CrWyugOXRviQIitkztEZWGRHjtFeZPSmJqYRnnnXygG3FaYsEuRlplQVryG8EsOBzOCk9CIl7WEyZrS9gcjzG0UwIPcVTMU7oMh4UB+ZgMBrCoOY8iZUEyOkbhIllJX1AgzYrPKrQ++KO4QQgUKOoGlytY2RaQztd8stRcqr/AHQOmWChMCW9W4kq4MhsVrK1g2L5TfkPnAOXZyxEtBid2CqBTMnb4RcvoybIezWk2f8AiJzVOipo1PzHyEcaBYYC9ql/VLVovETFIVGbwBPwEKtqAx8jyOR15QZsK2m0Gil2I/eIA8gaDygtbLjtGHPvACrI5Lj+VjU59KQSuta/0xc2blwBAeCtk8/7oFy5dYOEr93ZQCKN3lOqkmuu4y1gGrtXurXamtRyI3g1JOCBEbUX3Bu6kv3RtqEfxAe46RkWcIOtAeTS2LDxbeMiNzR74eiXrJdFpmIVWSVJFCxwKD41Bb3x066LwZZUtJpq6oFahrUjKIb6kGU1VqVOnTpAmyElqnxJ+kGVxmZhJmv2kUNkVvyzUPriHzjlQfvHzhz+0G96yezH43FPBcyfWkc/scysz1hnGajJrO2wEQpJmUgtZLwelK+sBa0j1ZhjPZdwnpEcMBDliKq+NqVhrW3WeZJZZ0xQHUgiuYqNQIR7JOA9qK7XeCQylanIVIxelYmslSYLUVhvE6bwtc8uVIHZt2gOeLYnpBG12YFGByFDXwpG/Dl3rJs6ItTlWp1JOZPSLF4qOzeumFvhEMoIJmIf18feLnB12y5doYy5mLuEU3pUQM+0dK2hP+l/e0EeCpaiexUNTAcyKbjrEPHVmd564QMpfPmxgKt9PJMeX/cc/aJ1lsxZgBqT4DxJ2EMNxWEraDUgqQxqpqG3yb4wNlWcrmzKBQg5HIEU59YMXIpQzFIACKgSgoWqCGNd/ZFfKJBDAmN3DKkjxIuLQzHcy1oMsxU8wDCvODIRhB2pmM/ID3R0iWstzhcVNPOnjFa3iy2VcYQFjktT+I5D/wDYMi5GR1F1Y8LKJsjvYsYJxg50rSniNNYAWG5XmMFVR1JTMNXY5kQ/3dOlohUletGBGevvipZr+UTGluFNPZddGX6jSDBRgcynzZOBFPjALLejKSxAAOgoAp0HtGpIz5wr/eAKw78dy+0Ep+TFfIgH5QprYeogbbVODCIbSvymU/vJ2EbLa3GmUWvuhwgxE0qO3p4Et7dp7aS2G2zcYqxpSmRp11i7b56EDI+bsYp3dIJmAc/pEV5NR6coHtDvwJzH2ayTyY0cHukqXbbVTORKYI2GtHKE5dc0/qhFukhmaZMJZyTqd9yT4x0Hh6YLVZZdhwGWk0NMLh8TZPUYlKgd5hSmwG8LlhuuX97WWO6KsjDaqnX45dIaAArI8zM3s9gJjnw08uVJSYWVFZQSDriGR8YMSb3kzAezmBqa0rl5GF+3XDawKSSmADKrEEmm9PhWCXDHD5lYmnNUuKEbAc67QCoMFj7Kg8xZvibKmTsUtmwTCJcxitFFTRW60NK9IFWuxPZ5rISQynJhUVGzCuxg5aOFnlpNZZyzFQMUFM2oK4W6/GBV4ti7N8RPaSlYBmJIAJWgJ2qpPnE4IBiOqAzkSkzscyzE/wARjI3pGRTd+Ivn8zudpRWFGFRCdxHdFpz+7MhQj2WyYfzaMPSG12hb4wvlZElhX9o4KqNxXIk8ouTjmXVdxxOM3rMmsxLmraV2A6RDZZYWLs/OICsPV2bkGZLV7WwJOrVjbDFATiIsyLSDlpALKCORD1ajaeZOvUV+cSky2ywOrfuHED0wEVr4GIlIOhB2yIPl4wzcJXPMd2wELMw5ZjEo3YA76DzgK58xptSM54M6Zc9mCSJSCvdRRnr7IrUbfKNL0I7NxUZqRqNxQCKj38JcsGdRW0OYplkKHQ+XpCZf19LaCCmXfw4m9g/vc+7y6xRvtFqaGsbPiHeFrO0qaWmDCuAipI1qIh4sm4pqsua4aV61MLsy9FlUk2XFNmse85zLNyANaCCsm3MCZdonygKd5FBrntiyEUNQ27fEb2fPv8/aCJ8zEpQ6GsG7Lbu7LRql1AXajZe1Q6NpBHhu57PMLuCZpRh3TkACKgn83+I1vWVKsMuZamJaYQVRWphBOQy+fSOposPC9Sl2prG4Ecz2dRVJ5jzpSFK2WgNMo5yAIFeZ3gvKv2XOlBmGHEvdrqCK4gPAj4QDFj7djMCVSuGnWldPCKkFeJeiwY/MFzJADHC4I5giDU22ygkpJZqUNKjRa6gmJZ1ysKBZH/b8zDBZLkaZKCPLVV3zU0HllWCqu4ecwlrgYOZVvlwLMmKhq2X9LekKZeGB7vmzEWWGBwYiMVRjWtAQxNKgbfWAkywTVqWQ0GpFCB4kaQSzTWg7ip6ErprqyuNwzmQSiaCPJi6RtZs1jectADtC2cGOyOS+A4uWcB7c5ZjzIghaXy8TArtgGZt88ugGXzhvTKclpma9+lnSfsntUr7u/ayqOlFSYa95TnQVyBB5bEcoWuLHEi8XKn/cSYP5sz7yYX7pvNkZRjKyyMVK5Fq7coKTLA1vtBYz5aEhVFcTHIk6L4wcnDEHzM8KQA06RY7fkC5zinft62dx2UztHY54ErVhlkehoOWkLdusdpkDPvqPxpUjzBFR5xFd9tlNXtixrrh1hAF0G1hxNmtEb5gYWst6LKQyxIeWGJJxMDWooSSNDQUz5RHbqG77OoC1l4AxyxDFLJp1FY1s/GFlsiPKRGVGJbLvM5pQhq7ZUpprC+l7WZ+0eUs9BMChldgyY8YOJfxA0WmEAjPUQxsJQkdTP1Tg2YxJa+EZBORdRZQcM/Mf8n/7x7APbMSKP9p00ywgooI3JNSSepMLvEFypaPaFGGjjUePMQ2NQ8x4af5iB5FdKGNgIuMERXewOQZx+9OGp8qpw9ov5kBOXVdRAJ47zMsdPGBtvuaXM/1ERv4lFfXWB/DqD8pjA1R/iE4TOyMWLnDdtLKgFg6lQxoCwIIBJ0FQI6VeHA9nY1Esr/CzD5mKknhOTL/26j96p+OUG9rIxK++Myn9oFstbvLE6UVWXOVkPZkDFhyFdGz26QQkWyStomzi3eYYVRMgQQARQa1PxifiS0OlnloXzExWU7nBU1pzGIQnyRRgeUZl/wAh2gzV0NAtUu0YLbdFpnzMc0BEFPaYZDlQRNbLauA2ezKHmuMNAo9lRWijYAAmAM68mdgpmEJUV108IIcP3XLe0MUdmRQSXpTfIdCYrSpdwvUZ1ANabj4/4gMzklqOyMwTTiExjkKH8IGvn1ijmdY6JxHclnehr2ZA9oZ1G2Kup66wlXpd5kkDEGUiqtQgHy2hu7S2VDcRkROrWLbgZwYQ4UvMyZhWtBMGEnauoJ8/jG3FM4YZSA1rWa1STm+la5jugQvqYt3lPaaUmuUqxYUU/kIUAjVTnoecE0r/AEXrPeMwesUG1XH8oTbOQq/l+edffEFzXs8h8s0J7wMVHtLaHSkVgYy6wRHrq0KCNVu4kDHEuW5y0y0pFS18WzhKMqVXE1Fxcq5EwAmNlA5LYcXc0GrHfoo28Y0tFT7j5P3mbqLCq4jkb2JWY6kVLLJQ75IASDyqSfKC/Dt2ypI7TBR95lTU/XwhU4cs+IoDooJ/mYipPQCg84dJk6WihiaKorToBHq7hhQg8zDB5zL1uuqROPaNVeZQ0xcq5Z+MBLz4RauKS5I/I1KjwfQ+cS2K9GnFCchmwHIaKPefSJbZxJKkqcZq1CVUakfLSMq30xG428x6vXWp0xxB3GlxSbPYzNl48YZAxY5Z5HprHNJ84YsjkRtnkY6rdU+0zkM6e2CVTF2KAZjUAscyTEkrhX71MWdbMOCteyVQtBqoxrmw5gwE+nikHB/79pPxTWHLRR4Z4RtFqUMFHZ/mYgLWg05+Qg9bOAJ8rvSyjEZ0UlW8qiOgrbZaKAKKiigzAAA2ptGv/iCsKr3hzXMeohf4Qt+rMn4kjgRf4ZvAzVMqaazFy7wpMFKAhuZzrXceEU+KJMmVKmTmlIxQVAOVW0AJHUiLnEVnRmWcjiXOTPQ1ZBqCq5noYo2K3/fMbTJQWyoM2mrV5hGdQK0AHnnHLomHfQl/f8rOVWaSZ80mg75NcOgrkABt0jsHC/DMqSFd0BmAZVzw70HKAd/2wLhKyhLSWysqhQCQrCpaDA4hxqGGY+XOMnU3rn5eVE0aqSAM9mN/bRkLS3sCNYyFfiU/bCe033jRKtY8j7jErGma68orTJO48+sV2m4CD+qR6PGep58GE5c8MOojRtekauBkw3iWKEYk5mhlAjSKNpkr+jFsNQ9DAbia3CXKb8zAqo6nInwFYqzbRkwiIXIUeYg8QW3tZpp7K91fLfzMC5pAGWpixPSg+Jig7VzjH3bzuM9dUq1oFHiRN0g7whasM0rswNT0A3HpAIw43HYFk2aa7+2aHT2QudPOuflDuhQtcp8CZvqN6pWV+8tT2DJhJrqP/dCzfE7EMB1Uk+tPoILyZmJMjXMkeGIwPviRlj6Uj0usUDTP/L/E87pj9VYCEUpwwzMSih0bqPwnyzi6Y2vGWO665igDdCBGN6VX7xcecTX1/wBNExNldWWoyI1ERxrYbOpY45glgKWDEEgkDJfPSNZk/IHc7coDqNA6ONo7haNaliEP2JHa2oKbmIl9lFoBQUJGpJNSW5nMxqVJJMbqpAJOwNPGNz0/R7VGZk6q/exML3Fa8LjqHU+BGXvpG97Wyqha5EgHw1PuEULGQq1O+kV7a+Y6AmNoqu7MRxmM12W0KC3QAeRr84BhTPmHegqeoDf4EeTp1EoPCB6V7ULpUEHwBqfdWAW2e3zjzLImZ0ez8SypKKHBK0/DTKnxiW38aSyCqVDBS1G50yBIy8o545JJc+yPZGxpoPKNLMC5oBUn3mFrUrWxV8mEVTtJjTYZk+2OO2IEtczQEA9Kbw2fexKWksZ0y+tIVpE8yEAJoRQ05xrb72bsSd3qikbDERXyHvg1tYY48QQMbbDZywON8RNC2lKcgN9s4jm2wO6p+EEmmxCCo8q0hUvC8WAJViO6VFP11ivZbxImS86AVX+oU+MZ2tpb2LCO8RnTEe4v84WvidibPMUPX9CFu0TuzwimFdnlkAg74lJo1fKD1rFdIpCR/mvzEeLocKuCMiepsqDLwcGBjfzrl2Tmm+IivlQ0jIJmxJ+UekZDHu0/tgNt37hOt2K+JM9aoc9M6a9YitCEggjPbxhEsXDdss5LyqNXNkJpipnkecO9xXgJ6lWymJqpyIOtCDHo7K1TlTkTy6sW4Mmum0YpdDtl6RdlztjAxkMqbno+fmMm+R843tUynrAWUGXDcS7aZoUFmOQzjnd+WwzphbTkOS7CC9+3pjHZqcge91P0ELVsamUY+su3nYPE3/TdNs+c9nqUFlAnM0EUrQKGgjee9PE6AfrWGSx3C0pFYgF2FTvTJu6BtoKnmdopTUXP4mjqL1rG3PJkfD1xGgnORkA6qQTUHMMtDmcvAaQzWRgc6ZHYjY8wYDcNL2cubZzk0vC60UCst+8CW51xprtBOwkCg+JqfXeNnTptXAnm9Y+4gmVbyuTslxSM5YzKbpnXL8y5wBvaYDLy5w4rYldqFwOimr5dBp47QmcXMgnlJdcIoak1qTuOlB6kwbVasjTsjdniC0le64GL5jzHQ8wdRzjaJhJxKPOFfRT9cj8TT9UA9lT+ZDLsvdqpqorTmOhigWi5hdNNDEi2ErL7UqxQHDiA7uI54a118t49XkMPqcTBHErWeWSYsW+TRQNyQIksw35msG7hmWQmZ95o2EAqDWtRXFhzG1NYq9i0KWxwJ2C5xFktVgBosQTTUn9bx0u5rPd85pgl2dKIEILVqwcE6HSlIp8aCxWeUZcuRKM2YCFIWhQVoW8jkOteUZ//ANNTYF2nJhxTgZiNN2iGTM/alqDujyNf8A+sbr74ro3tU/MfcAPlBNRqP0n+site5avO3mawNAoAoqrkB+qxDZZzKaqSDsRFUtFiziM5bGawMYcrhcS5Ntbse8xY6ZmNWtDHBU1CZAHQd7EY3kooDMdhl/EdIrxqXWbMCLKMy/aJ+LIacq1oKxXMeS2jIgPkSvUN2S9A4AbJt+vWJJ9qUCpOULjpXeh5wHtgmV75JGx2jzGp9KCvuXqbVPqGVwRzGCbxEgJAqYyAUuQKDWMjvgq5Pxtn4n1CskQE4psZRPvMqizJeZI/Em4PhqIZRAXie+ZEhMM6p7SqhQKkg5HLlnDNbHdxMpl4iCt82m098eyjDCKZtSpJ6Cnxgped6nAAoIZhnXIr/mK8u1JZR2SCrKoC12LZknwAX1gczkklj1zgfqGsC/Tr/wDI1odIWO9+pqWwjOANvtdTlE9626uQ0ihYbK011UanfkNzGRWhYiegZxUm9oW4cu4se1bQGi13O58odGkCZJoyB6CoB5gfPSIFsoEpVUZKKDpF67tKRuLUFrxPN2ahnt3kxbtNlMnBaRKWXgymAAUwNQE+KnPLasX5IIyOZ1y0z1p+uUHnlg5EAg1BroQdQRyhUkoZDtIJPco0oneVXIV5qRhPSnOD04BxBai02cmFLTekiWpU1LOO8EpjoRTLlWEviVqzqhQoZEIUZ4BhoF9FEGrwtSS3dyFYDD3dDnmtDvrnCna7QzzC7atmfkB0AyhfXbdgTyYX08Hfv8CRGCV3iq0pnUwNMFbvcBBzJMR6KpOoz+I56pYDVj8ze3METmWyHnAmUxphxHCTWmdKgUrSNb0tWKZQaLkPGNEOWvOPXqARMIAgSw0zClRuIpSm33Me2k50G0aVhPUNk7RCIMcwjw5bmlTQQxVMWJwD7QWpoefLzihabY85y8wkk89gTWg5ARG+QjVdIxin1vcJ56jgPy4kkswN7bUdT8TBNRpAeUtW6V+cX1BOFlauzLkm75rCvZtnnWkWUlMuRVv6TBiZOOg2yjWSTiBr+s4stQVdwMGbiTtIgS0ThzjSTOEF5FqxMZjDETkoJNBy02ENV2X0gXC4BHIgUpsKHLmfOO2NZ82ZJtCcYiRKmbfqkSw5WiVYphFZSg5klKr8IgWx2Jcwh83b6wRRYJQ2IYsSJDOcKKSx2ANfSDll4RtD+0An8TUPoKmCK36ksYZahVrtlkNz1NIyw33MmzAiIzMami5mg36DrBGJA5ggcniW5PAsqgxTmrvhRaeVc4yNZ97OrFcJNOq/WPIDuH7hCbW+06vNeik7AVryA1McUva8ntVoeaCQtaJ0UHKh66wANvtU5zMnz5jE/vsBQ7BQaAdIuC14RQRh3XFOEM2dJpAx3OIV7ULqak6k6xUtl4loGvOJiMmsZ4TnJmxhUGTPWasOvCd0YZeM+0+nRdvXWFe57F2kwA+zv9I6NYm0jU0dPG8/0mJ6hqdx2iTy5VBnG9mlUbKLKJWMMveHMzKAm0yXlAbiSy/s1nDWUcR54Dk49M/5RB9myiq00Z1FRuNqco5TLGcu4zkOs2Wf3K050NAwO+UB0aoi7xdbCkxUrVZYMtDvQGor1AIHlC/KtpBqIpqFDnI7jOnO1ceITmMOflGxtpUUG0UDPLbRkx6DODaImjLfiTfizAmymuev1i3brMksqEmCZVAxIBGEnVc9aQIlvQmlaf5iYzDDa65sAQBp5k9Y3iBZkeNMO0V9/wA+Z3t5kjn0j0bREqHeJpSZ0EWo09lpzic7hRNiYDK9NN6wWmqWoiCruQqgbkmlIh4iusWaeJda0loxPMkHER0qDAdeyrYEBlqBxmEZE+Y4BAU1H5gPjHs61zFyoo8WEeWSUqogoPZGwiwoByAHjAlFm39X9pQlM/pgntMzSnlnEyWqke3iF0T1ED8D9IoGZejC7VYcwmLbGky2HTFTlSnzi9ctxPPYIiF31oNhzbl+tYeLp4LMoYns6u4NQDMQKpGY/CxY9cvCIbUHHJkCtfAivw3w/On1ZmaXLpkzAYjpUquW25yz3h5sPDEpFKy7ROUE1YUk940p3u53h0OUWWlWhf8AalgdZx/+ELN8cUTaMiKoAyMxJhPiFqvv9ITewnnMKq/aG7Rd1mViHvBgw1B7IEeQSgjIRRiOfZHP94fSPYD7ghdsHExrHrRrCwm2oxyZgjdFqY8Agnd1m3MHoqNrY8RDV6nAJha6JCoBz3MNdlQ0gDYbEWMMdkIRaMY22AUYEwCxY7jLsgUid5ygZwJn3hssVexmsdCYoKs9yC+OoTmW1f1yiO2T6yj2WZpTqOZiGTckxvaYLFuZJlWcDIvMOSiveJ6cokhQeJ2WM4ve61nzVYimLLmMIpXzil2SrsWPSHXiHgy2Cc0yRKWajnFkQGUnMqQdehELbrNlkpMlMjjPAwIJHSo8fSDL7G7uHBbEGGa34Vp4xiSic2MWmvKmsv4RoL2Uf7fughWkn5rP7Tsv4WS2ezDEuJWwEjEVGeHeld6R7apaY2EsNgr3cY71NqxIt+mmopppEUy+ph9lgK+Hug3+kHOcymLjNVszHRTG/wB2O9BFGbb5x1avnFV7Y/SIGr0i/wABkmq0+YV7o6xFPtdNIFNa3ORpGgnnpArvU2YbaxgS6UAcnmdE+zW7xMaZPbMoQqeJUlj6UHmYH/arIw2qUfzSf+2Yw+cH/slfFInDYTAa9WTMegHrFH7X5PeszfuzV9CjfMxikk25MYiXYbVSoO0ExPqKDzMBJa5+On0hs4S4VtNsNZa4ZdaGY2SjoPzHwhoPiUZcwcJYyAFSfedgIdeG/s8nTCsy0fs01wH/AFGH9g66w+cOcIyLIAVGOZvMYZ/yjRR7+sH4BZdnqSq/eDbvu+XITBKlhF1y3PMnUmJZ85VUs2QGpMSW21pKFWPgN2PIDntHN7+4gedXFLcBc1QYqg11NNTkPCAEwgEs8VX92ilV7qVoUIYTHyyJyyXp6wrPKC4SwwkfoUFNYsKswnEVmFuZVjTw+sRNKmzDidJldqqxihyZbiYsx6ZMF6E5j3x5Gs+2OGIwnLLQD3EVjIrJgWMpGARZslnLnoNTAkQucCaF+oGPxNbPLqc4Y7vQeMBp1zTS1ZJDKdiRUeRi5YLot1cpanxcD6xvaepalx5nn77WsbPiOMigFRrFmVYHmZnLxj26FmLLHaygrj99CPIxce2zh7EnH4MPmIkk54gePMks11KMyaxYaaq5KK/CKsi22k+1ZqDrMT5QQVn/ACKP5voIG2c/N/mWGPErm084ik2PE+NtdotmRMP4ZQPUsfgBEFoa2Lmi2Zx+U9op/qzA9IgEeJPfcvpL6ZxFb7Es2WZc0VUjpUH8w5Ec+kCv/NqS2w2qW8g8zmh8HXKkGkmLMAaWwZTuDUH0ijKw7lwQepyS/OD3SX2srE5VzLnSwCxVwahlpmVYEGlMq6wmT5OLLEB0oR6+dco+gJkwSp9fwzUoekyXmD5oT/RAu8uGrCzFjZw8x6sQlVJJ/EzA0XxMXa1iuDLp3OGG7DuRET2ZRqa+AjpNv+zCaSzSZ6AE1WW4YlehmjJvHCIC2j7O7xXRJbdVmL8GpC+9fvD4MTDhH4W/XlEbzByMH724btlnznSZwHNFxL/UtaecC5dgxfmH8Rz9BFgc9SZRE1eUTyUr+AmCsiwIu1TFuVJqQoGZyAAqSeg3jpGYc4R4nazIsppK9lUmq5PU6k7OchyghxOReay5dlR2mo9RVQBhIoatU4djnBPhr7OnmUe0ns1/IPbPifwx0q7btlSEwSkCKOW/id4AxUHIkgExB4T+yyVKAe2ETXyIQf6a75/n+EdFSWFACgADIAZCnhG8eOwAqTQRQsT3JxPCIAcS8SJZQARidgaDYUyqeXhFDiPidlLS5SkAavzFNvrCo1umTBkrFGyZ8NculYgsBJxI7fekyc9FPbO3sgppvQchWLV22G3ySSsuhOZzGfTWKzWoShSU7Ygaqhl971EW7Pe80qBMnYak54TlUafOKZB77kkRouM2jsz94AD4jSnLrEN83wsk9njCuwNCdupELNn4gnCZQTAUWox4T3suURXxawf2haVMOmGhqfWL7xjiQFOZ4ez/ABPKY6ljiqa55+sZHljtskIuOQpamZqYyKbpMU7HZWmHIZbnaDkqThAC6fGLt4PhBoAP10gZYx2tcZNOQyEaVFAXnzE7by/HiSG0AGgqTyGfw0hgumxT5gzYy16d5vLQL7484ZsKF2quS0oB8+cO8iUAItfqNnAEiuksMmD7DdiropY/mc4j5V08oKLJ5mN1MbiEGvdvMZFSjxK82xqw/wAmAs+4phPdnOg8j74Y42ESlzr1OapWiqlzz1P/AKx/6VPxijeHEM6zk4iswDmMJ92UO7ywdRFefd0p/bQHxAhganP6hAmgjoxI/wDPtnmDBNlNnqKBhEV03nZrMzPJnASz7Uo6g/ujnDZe1yyFkuVlKCFJBAANQDHK7ksaTJoxiuRJ60zp4QxS6upI6grF2sMx2FumW8dxezRSCjMKlnGakjZdqb1hhuyeJksMBQmuIHMhgaMCdyCCK+Ea2CQqqABQZRXu6YRPtKD2cSNTq0sYvWghCx93A6jiKFEMKsbUiIsYC35bHRCVMCPAzCAZhtrWqn2s4qWyx2ef/qykc8yor/VSvvhdulcQxMSSYbrosqkVMQjbhmcw8RZtX2d2ab/pmZJ6qQR/S1fjDBw7wrZ7IP2a4n3mNmx89h4QdEZF8mVxMjIyNXNATyEROkdrtCy1LuaAAk+A1jll88ZNaKqVpLrkAeWhJg9eN+zSxBCkdQfrA4Xqf+XK/o/zHHMkQBMt0plocYJ1ziOZeQlqAkx8vZFRQQ2yrQG1lSv6f8xal2SU/tSZf9MV9uduiXZrWMXaGa3aaVi1PtGOUUE/InNSBmPHaHD/AMCszayl8hEUzhayn/bp4ExG0ztwipLtLy0UB0wrmMvjWKIczn7RyoOmQoIbLZwlZ6ZYx4N/iAdsuOWnsl/UfSIKECcGE07Vhl3DTegjIHPZhXVvd9IyBbBLb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10;Above, Carlo Franzblau, president and CEO of Electronic Learning Products Inc., helps Palm River Elementary students James House, and Patricia Bezanilla, during the fifth graders’ reading class where Franzblau’s Tune In to Reading software is used."/>
          <p:cNvPicPr>
            <a:picLocks noChangeAspect="1" noChangeArrowheads="1"/>
          </p:cNvPicPr>
          <p:nvPr/>
        </p:nvPicPr>
        <p:blipFill>
          <a:blip r:embed="rId2" cstate="print"/>
          <a:srcRect/>
          <a:stretch>
            <a:fillRect/>
          </a:stretch>
        </p:blipFill>
        <p:spPr bwMode="auto">
          <a:xfrm>
            <a:off x="1676400" y="1066800"/>
            <a:ext cx="5638800" cy="4736593"/>
          </a:xfrm>
          <a:prstGeom prst="rect">
            <a:avLst/>
          </a:prstGeom>
          <a:solidFill>
            <a:schemeClr val="tx1"/>
          </a:solidFill>
          <a:ln w="38100">
            <a:solidFill>
              <a:schemeClr val="tx1"/>
            </a:solid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382000" cy="1754326"/>
          </a:xfrm>
          <a:prstGeom prst="rect">
            <a:avLst/>
          </a:prstGeom>
          <a:noFill/>
        </p:spPr>
        <p:txBody>
          <a:bodyPr wrap="square" rtlCol="0">
            <a:spAutoFit/>
          </a:bodyPr>
          <a:lstStyle/>
          <a:p>
            <a:pPr algn="ctr"/>
            <a:r>
              <a:rPr lang="en-US" sz="3600" b="1" dirty="0" smtClean="0">
                <a:hlinkClick r:id="rId3"/>
              </a:rPr>
              <a:t>www.SingingCoach.com</a:t>
            </a:r>
            <a:endParaRPr lang="en-US" sz="3600" b="1" dirty="0" smtClean="0"/>
          </a:p>
          <a:p>
            <a:pPr algn="ctr"/>
            <a:r>
              <a:rPr lang="en-US" sz="3600" b="1" dirty="0" smtClean="0"/>
              <a:t> </a:t>
            </a:r>
          </a:p>
          <a:p>
            <a:pPr algn="ctr"/>
            <a:endParaRPr lang="en-US" sz="3600" b="1" dirty="0"/>
          </a:p>
        </p:txBody>
      </p:sp>
      <p:pic>
        <p:nvPicPr>
          <p:cNvPr id="4" name="Jingle Bells.mpg">
            <a:hlinkClick r:id="" action="ppaction://media"/>
          </p:cNvPr>
          <p:cNvPicPr>
            <a:picLocks noRot="1" noChangeAspect="1"/>
          </p:cNvPicPr>
          <p:nvPr>
            <a:videoFile r:link="rId1"/>
          </p:nvPr>
        </p:nvPicPr>
        <p:blipFill>
          <a:blip r:embed="rId4" cstate="print"/>
          <a:stretch>
            <a:fillRect/>
          </a:stretch>
        </p:blipFill>
        <p:spPr>
          <a:xfrm>
            <a:off x="685800" y="990600"/>
            <a:ext cx="7467600" cy="56007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n\Pictures\GASC\GAS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457200" y="609600"/>
            <a:ext cx="8305800" cy="1877437"/>
          </a:xfrm>
          <a:prstGeom prst="rect">
            <a:avLst/>
          </a:prstGeom>
          <a:noFill/>
        </p:spPr>
        <p:txBody>
          <a:bodyPr wrap="square" rtlCol="0">
            <a:spAutoFit/>
          </a:bodyPr>
          <a:lstStyle/>
          <a:p>
            <a:pPr algn="ctr"/>
            <a:r>
              <a:rPr lang="en-US" sz="2800" b="1" dirty="0" smtClean="0">
                <a:solidFill>
                  <a:schemeClr val="bg1"/>
                </a:solidFill>
                <a:latin typeface="Plantagenet Cherokee" pitchFamily="18" charset="0"/>
              </a:rPr>
              <a:t>The Great American </a:t>
            </a:r>
          </a:p>
          <a:p>
            <a:pPr algn="ctr"/>
            <a:r>
              <a:rPr lang="en-US" sz="4000" b="1" dirty="0" smtClean="0">
                <a:solidFill>
                  <a:schemeClr val="bg1"/>
                </a:solidFill>
                <a:latin typeface="Plantagenet Cherokee" pitchFamily="18" charset="0"/>
              </a:rPr>
              <a:t>Singing Challenge </a:t>
            </a:r>
            <a:r>
              <a:rPr lang="en-US" sz="1600" b="1" dirty="0" smtClean="0">
                <a:solidFill>
                  <a:schemeClr val="bg1"/>
                </a:solidFill>
                <a:latin typeface="Plantagenet Cherokee" pitchFamily="18" charset="0"/>
              </a:rPr>
              <a:t>™</a:t>
            </a:r>
          </a:p>
          <a:p>
            <a:pPr algn="ctr"/>
            <a:endParaRPr lang="en-US" sz="1200" dirty="0" smtClean="0">
              <a:solidFill>
                <a:srgbClr val="FF0000"/>
              </a:solidFill>
              <a:latin typeface="Plantagenet Cherokee" pitchFamily="18" charset="0"/>
            </a:endParaRPr>
          </a:p>
          <a:p>
            <a:pPr algn="ctr"/>
            <a:endParaRPr lang="en-US" sz="1200" b="1" i="1" dirty="0" smtClean="0">
              <a:solidFill>
                <a:schemeClr val="bg1"/>
              </a:solidFill>
              <a:latin typeface="Plantagenet Cherokee" pitchFamily="18" charset="0"/>
            </a:endParaRPr>
          </a:p>
          <a:p>
            <a:pPr algn="ctr"/>
            <a:r>
              <a:rPr lang="en-US" sz="2400" b="1" i="1" dirty="0" smtClean="0">
                <a:solidFill>
                  <a:schemeClr val="bg1"/>
                </a:solidFill>
                <a:latin typeface="Plantagenet Cherokee" pitchFamily="18" charset="0"/>
              </a:rPr>
              <a:t>A grassroots movement to get all children singing in tune</a:t>
            </a:r>
            <a:endParaRPr lang="en-US" sz="2400" b="1" i="1" dirty="0">
              <a:solidFill>
                <a:schemeClr val="bg1"/>
              </a:solidFill>
              <a:latin typeface="Plantagenet Cherokee" pitchFamily="18" charset="0"/>
            </a:endParaRPr>
          </a:p>
        </p:txBody>
      </p:sp>
      <p:sp>
        <p:nvSpPr>
          <p:cNvPr id="6" name="TextBox 5"/>
          <p:cNvSpPr txBox="1"/>
          <p:nvPr/>
        </p:nvSpPr>
        <p:spPr>
          <a:xfrm>
            <a:off x="3276600" y="6248400"/>
            <a:ext cx="184731" cy="369332"/>
          </a:xfrm>
          <a:prstGeom prst="rect">
            <a:avLst/>
          </a:prstGeom>
          <a:noFill/>
        </p:spPr>
        <p:txBody>
          <a:bodyPr wrap="none" rtlCol="0">
            <a:spAutoFit/>
          </a:bodyPr>
          <a:lstStyle/>
          <a:p>
            <a:endParaRPr lang="en-US" dirty="0"/>
          </a:p>
        </p:txBody>
      </p:sp>
      <p:sp>
        <p:nvSpPr>
          <p:cNvPr id="7" name="Rectangle 6"/>
          <p:cNvSpPr/>
          <p:nvPr/>
        </p:nvSpPr>
        <p:spPr>
          <a:xfrm>
            <a:off x="685800" y="2438400"/>
            <a:ext cx="7924800" cy="523220"/>
          </a:xfrm>
          <a:prstGeom prst="rect">
            <a:avLst/>
          </a:prstGeom>
        </p:spPr>
        <p:txBody>
          <a:bodyPr wrap="square">
            <a:spAutoFit/>
          </a:bodyPr>
          <a:lstStyle/>
          <a:p>
            <a:pPr algn="ctr"/>
            <a:endParaRPr lang="en-US" sz="2800" dirty="0" smtClean="0">
              <a:solidFill>
                <a:srgbClr val="FF0000"/>
              </a:solidFill>
              <a:latin typeface="Plantagenet Cherokee"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60" y="457200"/>
            <a:ext cx="9155960" cy="861774"/>
          </a:xfrm>
          <a:prstGeom prst="rect">
            <a:avLst/>
          </a:prstGeom>
          <a:noFill/>
        </p:spPr>
        <p:txBody>
          <a:bodyPr wrap="square" rtlCol="0">
            <a:spAutoFit/>
          </a:bodyPr>
          <a:lstStyle/>
          <a:p>
            <a:pPr algn="ctr"/>
            <a:endParaRPr lang="en-US" sz="3200" b="1" u="sng" dirty="0" smtClean="0">
              <a:solidFill>
                <a:srgbClr val="FF0000"/>
              </a:solidFill>
              <a:latin typeface="Plantagenet Cherokee" pitchFamily="18" charset="0"/>
            </a:endParaRPr>
          </a:p>
          <a:p>
            <a:pPr algn="ctr"/>
            <a:endParaRPr lang="en-US" dirty="0"/>
          </a:p>
        </p:txBody>
      </p:sp>
      <p:pic>
        <p:nvPicPr>
          <p:cNvPr id="1027" name="Picture 3" descr="C:\Users\Ann\Pictures\GASC\GASC Singalong -cropped.jpg"/>
          <p:cNvPicPr>
            <a:picLocks noChangeAspect="1" noChangeArrowheads="1"/>
          </p:cNvPicPr>
          <p:nvPr/>
        </p:nvPicPr>
        <p:blipFill>
          <a:blip r:embed="rId2" cstate="print"/>
          <a:srcRect/>
          <a:stretch>
            <a:fillRect/>
          </a:stretch>
        </p:blipFill>
        <p:spPr bwMode="auto">
          <a:xfrm>
            <a:off x="0" y="0"/>
            <a:ext cx="10176972" cy="6858000"/>
          </a:xfrm>
          <a:prstGeom prst="rect">
            <a:avLst/>
          </a:prstGeom>
          <a:noFill/>
        </p:spPr>
      </p:pic>
      <p:sp>
        <p:nvSpPr>
          <p:cNvPr id="4" name="TextBox 3"/>
          <p:cNvSpPr txBox="1"/>
          <p:nvPr/>
        </p:nvSpPr>
        <p:spPr>
          <a:xfrm>
            <a:off x="685800" y="533400"/>
            <a:ext cx="8107667" cy="584775"/>
          </a:xfrm>
          <a:prstGeom prst="rect">
            <a:avLst/>
          </a:prstGeom>
          <a:noFill/>
        </p:spPr>
        <p:txBody>
          <a:bodyPr wrap="square" rtlCol="0">
            <a:spAutoFit/>
          </a:bodyPr>
          <a:lstStyle/>
          <a:p>
            <a:pPr algn="ctr"/>
            <a:r>
              <a:rPr lang="en-US" sz="3200" u="sng" dirty="0" smtClean="0">
                <a:solidFill>
                  <a:schemeClr val="bg1"/>
                </a:solidFill>
                <a:latin typeface="Plantagenet Cherokee" pitchFamily="18" charset="0"/>
              </a:rPr>
              <a:t>www.GreatAmericanSingingChallenge.com</a:t>
            </a:r>
            <a:endParaRPr lang="en-US" u="sng" dirty="0">
              <a:solidFill>
                <a:schemeClr val="accent1">
                  <a:lumMod val="20000"/>
                  <a:lumOff val="8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ome-page-feature-image2"/>
          <p:cNvPicPr>
            <a:picLocks noChangeAspect="1" noChangeArrowheads="1"/>
          </p:cNvPicPr>
          <p:nvPr/>
        </p:nvPicPr>
        <p:blipFill>
          <a:blip r:embed="rId2" cstate="print"/>
          <a:srcRect/>
          <a:stretch>
            <a:fillRect/>
          </a:stretch>
        </p:blipFill>
        <p:spPr bwMode="auto">
          <a:xfrm>
            <a:off x="1752600" y="2743200"/>
            <a:ext cx="5867400" cy="3436285"/>
          </a:xfrm>
          <a:prstGeom prst="rect">
            <a:avLst/>
          </a:prstGeom>
          <a:noFill/>
        </p:spPr>
      </p:pic>
      <p:sp>
        <p:nvSpPr>
          <p:cNvPr id="4" name="Rectangle 3"/>
          <p:cNvSpPr/>
          <p:nvPr/>
        </p:nvSpPr>
        <p:spPr>
          <a:xfrm>
            <a:off x="762000" y="762000"/>
            <a:ext cx="7696200" cy="1754326"/>
          </a:xfrm>
          <a:prstGeom prst="rect">
            <a:avLst/>
          </a:prstGeom>
        </p:spPr>
        <p:txBody>
          <a:bodyPr wrap="square">
            <a:spAutoFit/>
          </a:bodyPr>
          <a:lstStyle/>
          <a:p>
            <a:pPr algn="ctr"/>
            <a:r>
              <a:rPr lang="en-US" sz="4000" b="1" dirty="0" smtClean="0">
                <a:solidFill>
                  <a:srgbClr val="002060"/>
                </a:solidFill>
              </a:rPr>
              <a:t>England </a:t>
            </a:r>
          </a:p>
          <a:p>
            <a:pPr algn="ctr"/>
            <a:r>
              <a:rPr lang="en-US" sz="3200" b="1" dirty="0" smtClean="0">
                <a:solidFill>
                  <a:srgbClr val="002060"/>
                </a:solidFill>
              </a:rPr>
              <a:t>Howard </a:t>
            </a:r>
            <a:r>
              <a:rPr lang="en-US" sz="3200" b="1" dirty="0" err="1" smtClean="0">
                <a:solidFill>
                  <a:srgbClr val="002060"/>
                </a:solidFill>
              </a:rPr>
              <a:t>Goodall</a:t>
            </a:r>
            <a:r>
              <a:rPr lang="en-US" sz="3200" b="1" dirty="0" smtClean="0">
                <a:solidFill>
                  <a:srgbClr val="002060"/>
                </a:solidFill>
              </a:rPr>
              <a:t>, composer</a:t>
            </a:r>
          </a:p>
          <a:p>
            <a:pPr algn="ctr"/>
            <a:r>
              <a:rPr lang="en-US" sz="3600" b="1" i="1" dirty="0" smtClean="0">
                <a:solidFill>
                  <a:srgbClr val="002060"/>
                </a:solidFill>
              </a:rPr>
              <a:t>Sing Up</a:t>
            </a:r>
            <a:endParaRPr lang="en-US" sz="3600" b="1" i="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3125788" cy="457200"/>
          </a:xfrm>
          <a:prstGeom prst="rect">
            <a:avLst/>
          </a:prstGeom>
          <a:noFill/>
          <a:ln w="9525">
            <a:noFill/>
            <a:miter lim="800000"/>
            <a:headEnd/>
            <a:tailEnd/>
          </a:ln>
          <a:effectLst/>
        </p:spPr>
        <p:txBody>
          <a:bodyPr vert="horz" wrap="none" lIns="0" tIns="0" rIns="0" bIns="125373"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orporateSPro-Bold"/>
                <a:cs typeface="Arial" pitchFamily="34" charset="0"/>
              </a:rPr>
              <a:t>Singing Nations Network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CorporateSPro-Regular"/>
                <a:cs typeface="Arial" pitchFamily="34" charset="0"/>
              </a:rPr>
              <a:t>The Singing Nations Network is a group of organisations and individuals dedicated to singing and singing education programmes from across the world.</a:t>
            </a:r>
            <a:endParaRPr kumimoji="0" lang="en-US" sz="1100" b="0" i="0" u="none" strike="noStrike" cap="none" normalizeH="0" baseline="0" smtClean="0">
              <a:ln>
                <a:noFill/>
              </a:ln>
              <a:solidFill>
                <a:srgbClr val="FFFFFF"/>
              </a:solidFill>
              <a:effectLst/>
              <a:latin typeface="CorporateSPro-Regular"/>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CorporateSPro-Regular"/>
                <a:cs typeface="Arial" pitchFamily="34" charset="0"/>
              </a:rPr>
              <a:t>We meet annually to discuss our work, share our challenges and achievements and make plans to further develop singing in education.</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FF"/>
                </a:solidFill>
                <a:effectLst/>
                <a:latin typeface="CorporateSPro-Regular"/>
                <a:cs typeface="Arial" pitchFamily="34" charset="0"/>
              </a:rPr>
              <a:t>  </a:t>
            </a:r>
            <a:r>
              <a:rPr kumimoji="0" lang="en-US" sz="20100" b="0" i="0" u="none" strike="noStrike" cap="none" normalizeH="0" baseline="0" smtClean="0">
                <a:ln>
                  <a:noFill/>
                </a:ln>
                <a:solidFill>
                  <a:srgbClr val="FFFFFF"/>
                </a:solidFill>
                <a:effectLst/>
                <a:latin typeface="CorporateSPro-Regular"/>
                <a:cs typeface="Arial" pitchFamily="34" charset="0"/>
              </a:rPr>
              <a:t> </a:t>
            </a:r>
            <a:r>
              <a:rPr kumimoji="0" lang="en-US" sz="1100" b="0" i="0" u="none" strike="noStrike" cap="none" normalizeH="0" baseline="0" smtClean="0">
                <a:ln>
                  <a:noFill/>
                </a:ln>
                <a:solidFill>
                  <a:srgbClr val="FFFFFF"/>
                </a:solidFill>
                <a:effectLst/>
                <a:latin typeface="CorporateSPro-Regular"/>
                <a:cs typeface="Arial" pitchFamily="34" charset="0"/>
              </a:rPr>
              <a:t>                                                                                                                                        </a:t>
            </a:r>
          </a:p>
        </p:txBody>
      </p:sp>
      <p:sp>
        <p:nvSpPr>
          <p:cNvPr id="4" name="Rectangle 3"/>
          <p:cNvSpPr/>
          <p:nvPr/>
        </p:nvSpPr>
        <p:spPr>
          <a:xfrm>
            <a:off x="914400" y="838200"/>
            <a:ext cx="7543800" cy="5232202"/>
          </a:xfrm>
          <a:prstGeom prst="rect">
            <a:avLst/>
          </a:prstGeom>
        </p:spPr>
        <p:txBody>
          <a:bodyPr wrap="square">
            <a:spAutoFit/>
          </a:bodyPr>
          <a:lstStyle/>
          <a:p>
            <a:pPr algn="ctr" fontAlgn="base"/>
            <a:endParaRPr lang="en-US" sz="4000" b="1" dirty="0" smtClean="0"/>
          </a:p>
          <a:p>
            <a:pPr algn="ctr" fontAlgn="base"/>
            <a:r>
              <a:rPr lang="en-US" sz="4000" b="1" dirty="0" smtClean="0"/>
              <a:t>	Singing Nations Network</a:t>
            </a:r>
          </a:p>
          <a:p>
            <a:pPr algn="ctr"/>
            <a:endParaRPr lang="en-US" dirty="0" smtClean="0"/>
          </a:p>
          <a:p>
            <a:r>
              <a:rPr lang="en-US" sz="2800" b="1" dirty="0" smtClean="0"/>
              <a:t>A group of organizations and individuals dedicated to singing and singing education</a:t>
            </a:r>
          </a:p>
          <a:p>
            <a:pPr algn="ctr"/>
            <a:endParaRPr lang="en-US" dirty="0" smtClean="0"/>
          </a:p>
          <a:p>
            <a:r>
              <a:rPr lang="en-US" sz="2800" b="1" dirty="0" smtClean="0"/>
              <a:t>Mission:	</a:t>
            </a:r>
            <a:r>
              <a:rPr lang="en-US" sz="2800" b="1" i="1" dirty="0" smtClean="0">
                <a:solidFill>
                  <a:srgbClr val="FF0000"/>
                </a:solidFill>
              </a:rPr>
              <a:t>Sing for Your Life!</a:t>
            </a:r>
          </a:p>
          <a:p>
            <a:endParaRPr lang="en-US" b="1" dirty="0" smtClean="0">
              <a:solidFill>
                <a:srgbClr val="0070C0"/>
              </a:solidFill>
            </a:endParaRPr>
          </a:p>
          <a:p>
            <a:r>
              <a:rPr lang="en-US" sz="2800" b="1" dirty="0" smtClean="0"/>
              <a:t>Vision:	</a:t>
            </a:r>
            <a:r>
              <a:rPr lang="en-US" sz="2800" b="1" i="1" dirty="0" smtClean="0"/>
              <a:t>Within the span of a generation, 			hundreds of millions of children will 			be receiving singing education and 			people will be singing together.</a:t>
            </a:r>
            <a:endParaRPr lang="en-US" sz="2800" b="1" dirty="0" smtClean="0"/>
          </a:p>
        </p:txBody>
      </p:sp>
      <p:pic>
        <p:nvPicPr>
          <p:cNvPr id="1027" name="Picture 3" descr="C:\Users\Ann\Pictures\Music Clip Art &amp; Photos\j0437332 - Copy.jpg"/>
          <p:cNvPicPr>
            <a:picLocks noChangeAspect="1" noChangeArrowheads="1"/>
          </p:cNvPicPr>
          <p:nvPr/>
        </p:nvPicPr>
        <p:blipFill>
          <a:blip r:embed="rId2" cstate="print"/>
          <a:srcRect/>
          <a:stretch>
            <a:fillRect/>
          </a:stretch>
        </p:blipFill>
        <p:spPr bwMode="auto">
          <a:xfrm>
            <a:off x="990600" y="685800"/>
            <a:ext cx="1431925" cy="143192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09600"/>
            <a:ext cx="7620000" cy="1077218"/>
          </a:xfrm>
          <a:prstGeom prst="rect">
            <a:avLst/>
          </a:prstGeom>
          <a:noFill/>
        </p:spPr>
        <p:txBody>
          <a:bodyPr wrap="square" rtlCol="0">
            <a:spAutoFit/>
          </a:bodyPr>
          <a:lstStyle/>
          <a:p>
            <a:pPr algn="ctr"/>
            <a:r>
              <a:rPr lang="en-US" sz="3600" b="1" dirty="0" smtClean="0"/>
              <a:t>Affirming Parallel Concepts</a:t>
            </a:r>
            <a:r>
              <a:rPr lang="en-US" sz="2800" dirty="0" smtClean="0"/>
              <a:t>™</a:t>
            </a:r>
          </a:p>
          <a:p>
            <a:pPr algn="ctr"/>
            <a:r>
              <a:rPr lang="en-US" sz="2800" dirty="0" smtClean="0"/>
              <a:t>Elizabeth Beery Olson, Ph.D.</a:t>
            </a:r>
            <a:endParaRPr lang="en-US" sz="2800" dirty="0"/>
          </a:p>
        </p:txBody>
      </p:sp>
      <p:pic>
        <p:nvPicPr>
          <p:cNvPr id="1027" name="Picture 3" descr="C:\Users\Ann\Pictures\Ann\ED MN E.jpg"/>
          <p:cNvPicPr>
            <a:picLocks noChangeAspect="1" noChangeArrowheads="1"/>
          </p:cNvPicPr>
          <p:nvPr/>
        </p:nvPicPr>
        <p:blipFill>
          <a:blip r:embed="rId2" cstate="print"/>
          <a:srcRect/>
          <a:stretch>
            <a:fillRect/>
          </a:stretch>
        </p:blipFill>
        <p:spPr bwMode="auto">
          <a:xfrm>
            <a:off x="1371600" y="1752600"/>
            <a:ext cx="6400800" cy="433832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0"/>
            <a:ext cx="9144000" cy="6858000"/>
          </a:xfrm>
          <a:solidFill>
            <a:schemeClr val="tx1"/>
          </a:solidFill>
        </p:spPr>
        <p:txBody>
          <a:bodyPr>
            <a:normAutofit/>
          </a:bodyPr>
          <a:lstStyle/>
          <a:p>
            <a:pPr marL="0" indent="0" algn="ctr">
              <a:buNone/>
            </a:pPr>
            <a:endParaRPr lang="en-US" sz="2800" b="1" i="1" dirty="0" smtClean="0">
              <a:solidFill>
                <a:schemeClr val="bg1"/>
              </a:solidFill>
            </a:endParaRPr>
          </a:p>
          <a:p>
            <a:pPr marL="0" indent="0" algn="ctr">
              <a:buNone/>
            </a:pPr>
            <a:endParaRPr lang="en-US" b="1" i="1" dirty="0" smtClean="0">
              <a:solidFill>
                <a:schemeClr val="bg1"/>
              </a:solidFill>
            </a:endParaRPr>
          </a:p>
          <a:p>
            <a:pPr marL="0" indent="0" algn="ctr">
              <a:buNone/>
            </a:pPr>
            <a:r>
              <a:rPr lang="en-US" b="1" i="1" dirty="0" smtClean="0">
                <a:solidFill>
                  <a:schemeClr val="bg1"/>
                </a:solidFill>
              </a:rPr>
              <a:t>Lincoln was #1 in the increase in phonemic awareness from fall to winter…of ALL the Minneapolis schools. Coincidence? </a:t>
            </a:r>
          </a:p>
          <a:p>
            <a:pPr marL="0" indent="0" algn="ctr">
              <a:buNone/>
            </a:pPr>
            <a:r>
              <a:rPr lang="en-US" b="1" i="1" dirty="0" smtClean="0">
                <a:solidFill>
                  <a:schemeClr val="bg1"/>
                </a:solidFill>
              </a:rPr>
              <a:t>I think not! I think singing!!!!!</a:t>
            </a:r>
          </a:p>
          <a:p>
            <a:pPr algn="ctr">
              <a:buNone/>
            </a:pPr>
            <a:endParaRPr lang="en-US" sz="1200" b="1" dirty="0" smtClean="0">
              <a:solidFill>
                <a:schemeClr val="bg1"/>
              </a:solidFill>
            </a:endParaRPr>
          </a:p>
          <a:p>
            <a:pPr algn="ctr">
              <a:buNone/>
            </a:pPr>
            <a:endParaRPr lang="en-US" sz="1200" b="1" dirty="0" smtClean="0">
              <a:solidFill>
                <a:schemeClr val="bg1"/>
              </a:solidFill>
            </a:endParaRPr>
          </a:p>
          <a:p>
            <a:pPr algn="ctr">
              <a:buNone/>
            </a:pPr>
            <a:endParaRPr lang="en-US" b="1" dirty="0" smtClean="0">
              <a:solidFill>
                <a:schemeClr val="bg1"/>
              </a:solidFill>
            </a:endParaRPr>
          </a:p>
          <a:p>
            <a:pPr algn="ctr">
              <a:buNone/>
            </a:pPr>
            <a:endParaRPr lang="en-US" sz="2800" b="1" dirty="0" smtClean="0">
              <a:solidFill>
                <a:schemeClr val="bg1"/>
              </a:solidFill>
            </a:endParaRPr>
          </a:p>
          <a:p>
            <a:pPr algn="ctr">
              <a:buNone/>
            </a:pPr>
            <a:endParaRPr lang="en-US" sz="2800" b="1" dirty="0" smtClean="0">
              <a:solidFill>
                <a:schemeClr val="bg1"/>
              </a:solidFill>
            </a:endParaRPr>
          </a:p>
          <a:p>
            <a:pPr algn="ctr">
              <a:buNone/>
            </a:pPr>
            <a:r>
              <a:rPr lang="en-US" b="1" u="sng" dirty="0" smtClean="0">
                <a:solidFill>
                  <a:schemeClr val="bg1"/>
                </a:solidFill>
              </a:rPr>
              <a:t>www.lifelongmusicmaking.org</a:t>
            </a:r>
            <a:r>
              <a:rPr lang="en-US" b="1" dirty="0" smtClean="0">
                <a:solidFill>
                  <a:schemeClr val="bg1"/>
                </a:solidFill>
              </a:rPr>
              <a:t> </a:t>
            </a:r>
          </a:p>
          <a:p>
            <a:pPr algn="ctr">
              <a:buNone/>
            </a:pPr>
            <a:endParaRPr lang="en-US" b="1" dirty="0" smtClean="0"/>
          </a:p>
          <a:p>
            <a:pPr algn="ctr">
              <a:buNone/>
            </a:pPr>
            <a:endParaRPr lang="en-US" b="1" dirty="0" smtClean="0"/>
          </a:p>
          <a:p>
            <a:pPr>
              <a:buNone/>
            </a:pPr>
            <a:endParaRPr lang="en-US" i="1" dirty="0" smtClean="0"/>
          </a:p>
          <a:p>
            <a:endParaRPr lang="en-US" dirty="0"/>
          </a:p>
        </p:txBody>
      </p:sp>
      <p:pic>
        <p:nvPicPr>
          <p:cNvPr id="3" name="Picture 4"/>
          <p:cNvPicPr>
            <a:picLocks noChangeAspect="1" noChangeArrowheads="1"/>
          </p:cNvPicPr>
          <p:nvPr/>
        </p:nvPicPr>
        <p:blipFill>
          <a:blip r:embed="rId2" cstate="print"/>
          <a:srcRect/>
          <a:stretch>
            <a:fillRect/>
          </a:stretch>
        </p:blipFill>
        <p:spPr bwMode="auto">
          <a:xfrm>
            <a:off x="3429000" y="3733800"/>
            <a:ext cx="2209800" cy="15056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953000"/>
            <a:ext cx="7924800" cy="1569660"/>
          </a:xfrm>
          <a:prstGeom prst="rect">
            <a:avLst/>
          </a:prstGeom>
          <a:noFill/>
        </p:spPr>
        <p:txBody>
          <a:bodyPr wrap="square" rtlCol="0">
            <a:spAutoFit/>
          </a:bodyPr>
          <a:lstStyle/>
          <a:p>
            <a:pPr algn="ctr"/>
            <a:endParaRPr lang="en-US" sz="3200" b="1" dirty="0" smtClean="0"/>
          </a:p>
          <a:p>
            <a:pPr algn="ctr"/>
            <a:r>
              <a:rPr lang="en-US" sz="3200" b="1" dirty="0" err="1" smtClean="0"/>
              <a:t>Kaku</a:t>
            </a:r>
            <a:r>
              <a:rPr lang="en-US" sz="3200" b="1" dirty="0" smtClean="0"/>
              <a:t> Yamanaka, 113 years old </a:t>
            </a:r>
          </a:p>
          <a:p>
            <a:endParaRPr lang="en-US" sz="3200" b="1" dirty="0"/>
          </a:p>
        </p:txBody>
      </p:sp>
      <p:pic>
        <p:nvPicPr>
          <p:cNvPr id="43009" name="Picture 1" descr="C:\Users\Ann\Pictures\AP08040502582-Kaku Yamanaka.jpg"/>
          <p:cNvPicPr>
            <a:picLocks noChangeAspect="1" noChangeArrowheads="1"/>
          </p:cNvPicPr>
          <p:nvPr/>
        </p:nvPicPr>
        <p:blipFill>
          <a:blip r:embed="rId2" cstate="print"/>
          <a:srcRect/>
          <a:stretch>
            <a:fillRect/>
          </a:stretch>
        </p:blipFill>
        <p:spPr bwMode="auto">
          <a:xfrm>
            <a:off x="3048000" y="838200"/>
            <a:ext cx="3079725" cy="4305300"/>
          </a:xfrm>
          <a:prstGeom prst="rect">
            <a:avLst/>
          </a:prstGeom>
          <a:noFill/>
          <a:ln w="38100">
            <a:solidFill>
              <a:schemeClr val="tx1"/>
            </a:solid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5570756"/>
          </a:xfrm>
          <a:prstGeom prst="rect">
            <a:avLst/>
          </a:prstGeom>
        </p:spPr>
        <p:txBody>
          <a:bodyPr wrap="square">
            <a:spAutoFit/>
          </a:bodyPr>
          <a:lstStyle/>
          <a:p>
            <a:pPr algn="ctr"/>
            <a:r>
              <a:rPr lang="en-US" sz="3600" b="1" dirty="0" smtClean="0"/>
              <a:t>Dr. Nina Kraus, neuroscientist</a:t>
            </a:r>
          </a:p>
          <a:p>
            <a:pPr algn="ctr"/>
            <a:endParaRPr lang="en-US" sz="3600" b="1" dirty="0" smtClean="0"/>
          </a:p>
          <a:p>
            <a:pPr algn="ctr"/>
            <a:endParaRPr lang="en-US" sz="3600" b="1" dirty="0" smtClean="0"/>
          </a:p>
          <a:p>
            <a:pPr algn="ctr"/>
            <a:endParaRPr lang="en-US" sz="3600" b="1" dirty="0" smtClean="0"/>
          </a:p>
          <a:p>
            <a:pPr algn="ctr"/>
            <a:endParaRPr lang="en-US" sz="3600" b="1" dirty="0" smtClean="0"/>
          </a:p>
          <a:p>
            <a:r>
              <a:rPr lang="en-US" b="1" dirty="0" smtClean="0"/>
              <a:t/>
            </a:r>
            <a:br>
              <a:rPr lang="en-US" b="1" dirty="0" smtClean="0"/>
            </a:br>
            <a:endParaRPr lang="en-US" b="1" dirty="0" smtClean="0"/>
          </a:p>
          <a:p>
            <a:endParaRPr lang="en-US" sz="2800" b="1" dirty="0" smtClean="0"/>
          </a:p>
          <a:p>
            <a:r>
              <a:rPr lang="en-US" sz="2800" dirty="0" smtClean="0"/>
              <a:t>1. Music training benefits academic achievement.</a:t>
            </a:r>
            <a:br>
              <a:rPr lang="en-US" sz="2800" dirty="0" smtClean="0"/>
            </a:br>
            <a:r>
              <a:rPr lang="en-US" sz="2800" dirty="0" smtClean="0"/>
              <a:t>2. Large-scale effort to provide music instruction for</a:t>
            </a:r>
            <a:br>
              <a:rPr lang="en-US" sz="2800" dirty="0" smtClean="0"/>
            </a:br>
            <a:r>
              <a:rPr lang="en-US" sz="2800" dirty="0" smtClean="0"/>
              <a:t>    every child in  schools.</a:t>
            </a:r>
            <a:br>
              <a:rPr lang="en-US" sz="2800" dirty="0" smtClean="0"/>
            </a:br>
            <a:r>
              <a:rPr lang="en-US" sz="2800" dirty="0" smtClean="0"/>
              <a:t>3. Improve the quality and quantity of music training.</a:t>
            </a:r>
            <a:endParaRPr lang="en-US" sz="2800" dirty="0"/>
          </a:p>
        </p:txBody>
      </p:sp>
      <p:pic>
        <p:nvPicPr>
          <p:cNvPr id="3" name="Picture 6" descr="https://www.communication.northwestern.edu/images/news/Kraus_Nina_News1.jpg"/>
          <p:cNvPicPr>
            <a:picLocks noChangeAspect="1" noChangeArrowheads="1"/>
          </p:cNvPicPr>
          <p:nvPr/>
        </p:nvPicPr>
        <p:blipFill>
          <a:blip r:embed="rId2" cstate="print"/>
          <a:srcRect/>
          <a:stretch>
            <a:fillRect/>
          </a:stretch>
        </p:blipFill>
        <p:spPr bwMode="auto">
          <a:xfrm>
            <a:off x="1676400" y="1371600"/>
            <a:ext cx="5791200" cy="298826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in image"/>
          <p:cNvPicPr>
            <a:picLocks noChangeAspect="1" noChangeArrowheads="1"/>
          </p:cNvPicPr>
          <p:nvPr/>
        </p:nvPicPr>
        <p:blipFill>
          <a:blip r:embed="rId3" cstate="print"/>
          <a:srcRect/>
          <a:stretch>
            <a:fillRect/>
          </a:stretch>
        </p:blipFill>
        <p:spPr bwMode="auto">
          <a:xfrm>
            <a:off x="533400" y="419100"/>
            <a:ext cx="8153400" cy="61150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neIntoReading-Logo.png (321×87)"/>
          <p:cNvPicPr>
            <a:picLocks noChangeAspect="1" noChangeArrowheads="1"/>
          </p:cNvPicPr>
          <p:nvPr/>
        </p:nvPicPr>
        <p:blipFill>
          <a:blip r:embed="rId2" cstate="print"/>
          <a:srcRect/>
          <a:stretch>
            <a:fillRect/>
          </a:stretch>
        </p:blipFill>
        <p:spPr bwMode="auto">
          <a:xfrm>
            <a:off x="2133600" y="5181600"/>
            <a:ext cx="4724400" cy="1280447"/>
          </a:xfrm>
          <a:prstGeom prst="rect">
            <a:avLst/>
          </a:prstGeom>
          <a:noFill/>
        </p:spPr>
      </p:pic>
      <p:pic>
        <p:nvPicPr>
          <p:cNvPr id="2" name="Picture 2"/>
          <p:cNvPicPr>
            <a:picLocks noChangeAspect="1" noChangeArrowheads="1"/>
          </p:cNvPicPr>
          <p:nvPr/>
        </p:nvPicPr>
        <p:blipFill>
          <a:blip r:embed="rId3" cstate="print"/>
          <a:srcRect/>
          <a:stretch>
            <a:fillRect/>
          </a:stretch>
        </p:blipFill>
        <p:spPr bwMode="auto">
          <a:xfrm>
            <a:off x="990600" y="609600"/>
            <a:ext cx="6980086" cy="4576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Pictures\Rock n Read Project\Rock 'n' Read Bus.jpg"/>
          <p:cNvPicPr>
            <a:picLocks noChangeAspect="1" noChangeArrowheads="1"/>
          </p:cNvPicPr>
          <p:nvPr/>
        </p:nvPicPr>
        <p:blipFill>
          <a:blip r:embed="rId2" cstate="print"/>
          <a:srcRect/>
          <a:stretch>
            <a:fillRect/>
          </a:stretch>
        </p:blipFill>
        <p:spPr bwMode="auto">
          <a:xfrm>
            <a:off x="1371600" y="1371600"/>
            <a:ext cx="6477000" cy="2249435"/>
          </a:xfrm>
          <a:prstGeom prst="rect">
            <a:avLst/>
          </a:prstGeom>
          <a:noFill/>
        </p:spPr>
      </p:pic>
      <p:sp>
        <p:nvSpPr>
          <p:cNvPr id="3" name="TextBox 2"/>
          <p:cNvSpPr txBox="1"/>
          <p:nvPr/>
        </p:nvSpPr>
        <p:spPr>
          <a:xfrm>
            <a:off x="1066800" y="228601"/>
            <a:ext cx="7162800" cy="1631216"/>
          </a:xfrm>
          <a:prstGeom prst="rect">
            <a:avLst/>
          </a:prstGeom>
          <a:noFill/>
        </p:spPr>
        <p:txBody>
          <a:bodyPr wrap="square" rtlCol="0">
            <a:spAutoFit/>
          </a:bodyPr>
          <a:lstStyle/>
          <a:p>
            <a:pPr algn="ctr"/>
            <a:r>
              <a:rPr lang="en-US" sz="3600" b="1" dirty="0" smtClean="0"/>
              <a:t>The Rock ‘n’ Read Project</a:t>
            </a:r>
          </a:p>
          <a:p>
            <a:pPr algn="ctr"/>
            <a:r>
              <a:rPr lang="en-US" sz="2800" b="1" dirty="0" smtClean="0">
                <a:hlinkClick r:id="rId3"/>
              </a:rPr>
              <a:t>www.rocknreadproject.org</a:t>
            </a:r>
            <a:endParaRPr lang="en-US" sz="2800" b="1" dirty="0" smtClean="0"/>
          </a:p>
          <a:p>
            <a:pPr algn="ctr"/>
            <a:endParaRPr lang="en-US" sz="3600" b="1" dirty="0"/>
          </a:p>
        </p:txBody>
      </p:sp>
      <p:pic>
        <p:nvPicPr>
          <p:cNvPr id="1027" name="Picture 3" descr="C:\Users\Ann\Pictures\Rock n Read Project\Rock 'n' Read Pilot\1401397693133.jpg"/>
          <p:cNvPicPr>
            <a:picLocks noChangeAspect="1" noChangeArrowheads="1"/>
          </p:cNvPicPr>
          <p:nvPr/>
        </p:nvPicPr>
        <p:blipFill>
          <a:blip r:embed="rId4" cstate="print"/>
          <a:srcRect/>
          <a:stretch>
            <a:fillRect/>
          </a:stretch>
        </p:blipFill>
        <p:spPr bwMode="auto">
          <a:xfrm>
            <a:off x="2209800" y="3733800"/>
            <a:ext cx="4800600" cy="270033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609600" y="1689463"/>
            <a:ext cx="7924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924300" algn="l"/>
              </a:tabLst>
            </a:pPr>
            <a:r>
              <a:rPr kumimoji="0" lang="en-US" sz="3200" b="1" i="1" u="none" strike="noStrike" cap="none" normalizeH="0" baseline="0" dirty="0" smtClean="0">
                <a:ln>
                  <a:noFill/>
                </a:ln>
                <a:solidFill>
                  <a:schemeClr val="tx1"/>
                </a:solidFill>
                <a:effectLst/>
                <a:ea typeface="Times New Roman" pitchFamily="18" charset="0"/>
                <a:cs typeface="Times New Roman" pitchFamily="18" charset="0"/>
              </a:rPr>
              <a:t>The power of music to integrate and cure…</a:t>
            </a:r>
          </a:p>
          <a:p>
            <a:pPr marL="0" marR="0" lvl="0" indent="0" algn="ctr" defTabSz="914400" rtl="0" eaLnBrk="1" fontAlgn="base" latinLnBrk="0" hangingPunct="1">
              <a:lnSpc>
                <a:spcPct val="100000"/>
              </a:lnSpc>
              <a:spcBef>
                <a:spcPct val="0"/>
              </a:spcBef>
              <a:spcAft>
                <a:spcPct val="0"/>
              </a:spcAft>
              <a:buClrTx/>
              <a:buSzTx/>
              <a:buFontTx/>
              <a:buNone/>
              <a:tabLst>
                <a:tab pos="2971800" algn="ctr"/>
                <a:tab pos="3924300" algn="l"/>
              </a:tabLst>
            </a:pPr>
            <a:r>
              <a:rPr kumimoji="0" lang="en-US" sz="3200" b="1" i="1" u="none" strike="noStrike" cap="none" normalizeH="0" baseline="0" dirty="0" smtClean="0">
                <a:ln>
                  <a:noFill/>
                </a:ln>
                <a:solidFill>
                  <a:schemeClr val="tx1"/>
                </a:solidFill>
                <a:effectLst/>
                <a:ea typeface="Times New Roman" pitchFamily="18" charset="0"/>
                <a:cs typeface="Times New Roman" pitchFamily="18" charset="0"/>
              </a:rPr>
              <a:t>is quite fundamental. </a:t>
            </a:r>
            <a:endParaRPr kumimoji="0" lang="en-US" sz="3200" b="1"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3924300" algn="l"/>
              </a:tabLst>
            </a:pPr>
            <a:r>
              <a:rPr kumimoji="0" lang="en-US" sz="3200" b="1" i="1" u="none" strike="noStrike" cap="none" normalizeH="0" baseline="0" dirty="0" smtClean="0">
                <a:ln>
                  <a:noFill/>
                </a:ln>
                <a:solidFill>
                  <a:schemeClr val="tx1"/>
                </a:solidFill>
                <a:effectLst/>
                <a:ea typeface="Times New Roman" pitchFamily="18" charset="0"/>
                <a:cs typeface="Times New Roman" pitchFamily="18" charset="0"/>
              </a:rPr>
              <a:t>It is the profoundest nonchemical medication.</a:t>
            </a:r>
          </a:p>
          <a:p>
            <a:pPr marL="0" marR="0" lvl="0" indent="0" algn="ctr" defTabSz="914400" rtl="0" eaLnBrk="0" fontAlgn="base" latinLnBrk="0" hangingPunct="0">
              <a:lnSpc>
                <a:spcPct val="100000"/>
              </a:lnSpc>
              <a:spcBef>
                <a:spcPct val="0"/>
              </a:spcBef>
              <a:spcAft>
                <a:spcPct val="0"/>
              </a:spcAft>
              <a:buClrTx/>
              <a:buSzTx/>
              <a:buFontTx/>
              <a:buNone/>
              <a:tabLst>
                <a:tab pos="2971800" algn="ctr"/>
                <a:tab pos="3924300" algn="l"/>
              </a:tabLst>
            </a:pPr>
            <a:endParaRPr kumimoji="0" lang="en-US" sz="3600" b="1"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3924300" algn="l"/>
              </a:tabLst>
            </a:pPr>
            <a:r>
              <a:rPr kumimoji="0" lang="en-US" sz="3200" b="1" i="0" u="none" strike="noStrike" cap="none" normalizeH="0" baseline="0" dirty="0" smtClean="0">
                <a:ln>
                  <a:noFill/>
                </a:ln>
                <a:solidFill>
                  <a:schemeClr val="tx1"/>
                </a:solidFill>
                <a:effectLst/>
                <a:ea typeface="Times New Roman" pitchFamily="18" charset="0"/>
                <a:cs typeface="Times New Roman" pitchFamily="18" charset="0"/>
              </a:rPr>
              <a:t>	~Neurologist</a:t>
            </a:r>
            <a:r>
              <a:rPr kumimoji="0" lang="en-US" sz="3200" b="1" i="0" u="none" strike="noStrike" cap="none" normalizeH="0" dirty="0" smtClean="0">
                <a:ln>
                  <a:noFill/>
                </a:ln>
                <a:solidFill>
                  <a:schemeClr val="tx1"/>
                </a:solidFill>
                <a:effectLst/>
                <a:ea typeface="Times New Roman" pitchFamily="18" charset="0"/>
                <a:cs typeface="Times New Roman" pitchFamily="18" charset="0"/>
              </a:rPr>
              <a:t> Dr. </a:t>
            </a:r>
            <a:r>
              <a:rPr kumimoji="0" lang="en-US" sz="3200" b="1" i="0" u="none" strike="noStrike" cap="none" normalizeH="0" baseline="0" dirty="0" smtClean="0">
                <a:ln>
                  <a:noFill/>
                </a:ln>
                <a:solidFill>
                  <a:schemeClr val="tx1"/>
                </a:solidFill>
                <a:effectLst/>
                <a:ea typeface="Times New Roman" pitchFamily="18" charset="0"/>
                <a:cs typeface="Times New Roman" pitchFamily="18" charset="0"/>
              </a:rPr>
              <a:t>Oliver Sachs	</a:t>
            </a:r>
            <a:endParaRPr kumimoji="0" lang="en-US" sz="3200" b="1"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620000" cy="2277547"/>
          </a:xfrm>
          <a:prstGeom prst="rect">
            <a:avLst/>
          </a:prstGeom>
        </p:spPr>
        <p:txBody>
          <a:bodyPr wrap="square">
            <a:spAutoFit/>
          </a:bodyPr>
          <a:lstStyle/>
          <a:p>
            <a:pPr algn="ctr"/>
            <a:r>
              <a:rPr lang="en-US" sz="4000" b="1" dirty="0" smtClean="0"/>
              <a:t>Dr. </a:t>
            </a:r>
            <a:r>
              <a:rPr lang="en-US" sz="4000" b="1" dirty="0" err="1" smtClean="0"/>
              <a:t>Mehmet</a:t>
            </a:r>
            <a:r>
              <a:rPr lang="en-US" sz="4000" b="1" dirty="0" smtClean="0"/>
              <a:t> Oz, heart surgeon</a:t>
            </a:r>
          </a:p>
          <a:p>
            <a:endParaRPr lang="en-US" sz="2800" dirty="0" smtClean="0"/>
          </a:p>
          <a:p>
            <a:r>
              <a:rPr lang="en-US" sz="2800" b="1" i="1" dirty="0" smtClean="0"/>
              <a:t>We used to spend hours asking folks to take deep breaths, and this [singing] accomplishes that goal.</a:t>
            </a:r>
            <a:endParaRPr lang="en-US" sz="4000" b="1" i="1" dirty="0" smtClean="0"/>
          </a:p>
          <a:p>
            <a:endParaRPr lang="en-US" dirty="0"/>
          </a:p>
        </p:txBody>
      </p:sp>
      <p:pic>
        <p:nvPicPr>
          <p:cNvPr id="56322" name="Picture 2" descr="VIDEO: Dr. Oz Without the Scalpel"/>
          <p:cNvPicPr>
            <a:picLocks noChangeAspect="1" noChangeArrowheads="1"/>
          </p:cNvPicPr>
          <p:nvPr/>
        </p:nvPicPr>
        <p:blipFill>
          <a:blip r:embed="rId2" cstate="print"/>
          <a:srcRect/>
          <a:stretch>
            <a:fillRect/>
          </a:stretch>
        </p:blipFill>
        <p:spPr bwMode="auto">
          <a:xfrm>
            <a:off x="1981200" y="2971800"/>
            <a:ext cx="5442857" cy="3048000"/>
          </a:xfrm>
          <a:prstGeom prst="rect">
            <a:avLst/>
          </a:prstGeom>
          <a:noFill/>
          <a:ln w="38100">
            <a:solidFill>
              <a:srgbClr val="0070C0"/>
            </a:solid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argazermercantile.com/wp-content/uploads/2013/09/Andy2.jpg"/>
          <p:cNvPicPr>
            <a:picLocks noChangeAspect="1" noChangeArrowheads="1"/>
          </p:cNvPicPr>
          <p:nvPr/>
        </p:nvPicPr>
        <p:blipFill>
          <a:blip r:embed="rId2" cstate="print"/>
          <a:srcRect/>
          <a:stretch>
            <a:fillRect/>
          </a:stretch>
        </p:blipFill>
        <p:spPr bwMode="auto">
          <a:xfrm>
            <a:off x="685800" y="609600"/>
            <a:ext cx="3619500" cy="5438776"/>
          </a:xfrm>
          <a:prstGeom prst="rect">
            <a:avLst/>
          </a:prstGeom>
          <a:noFill/>
        </p:spPr>
      </p:pic>
      <p:pic>
        <p:nvPicPr>
          <p:cNvPr id="1030" name="Picture 6" descr="http://stargazermercantile.com/wp-content/uploads/2013/09/Andy4-300x198.jpg"/>
          <p:cNvPicPr>
            <a:picLocks noChangeAspect="1" noChangeArrowheads="1"/>
          </p:cNvPicPr>
          <p:nvPr/>
        </p:nvPicPr>
        <p:blipFill>
          <a:blip r:embed="rId3" cstate="print"/>
          <a:srcRect/>
          <a:stretch>
            <a:fillRect/>
          </a:stretch>
        </p:blipFill>
        <p:spPr bwMode="auto">
          <a:xfrm>
            <a:off x="4114800" y="2209800"/>
            <a:ext cx="4618182" cy="3048000"/>
          </a:xfrm>
          <a:prstGeom prst="rect">
            <a:avLst/>
          </a:prstGeom>
          <a:noFill/>
        </p:spPr>
      </p:pic>
      <p:sp>
        <p:nvSpPr>
          <p:cNvPr id="5" name="TextBox 4"/>
          <p:cNvSpPr txBox="1"/>
          <p:nvPr/>
        </p:nvSpPr>
        <p:spPr>
          <a:xfrm>
            <a:off x="4419600" y="1371600"/>
            <a:ext cx="4191000" cy="646331"/>
          </a:xfrm>
          <a:prstGeom prst="rect">
            <a:avLst/>
          </a:prstGeom>
          <a:noFill/>
        </p:spPr>
        <p:txBody>
          <a:bodyPr wrap="square" rtlCol="0">
            <a:spAutoFit/>
          </a:bodyPr>
          <a:lstStyle/>
          <a:p>
            <a:pPr algn="ctr"/>
            <a:r>
              <a:rPr lang="en-US" sz="3600" b="1" dirty="0" smtClean="0"/>
              <a:t>Andy Mackie</a:t>
            </a:r>
            <a:endParaRPr lang="en-US" sz="36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990600"/>
            <a:ext cx="3962400" cy="4770537"/>
          </a:xfrm>
          <a:prstGeom prst="rect">
            <a:avLst/>
          </a:prstGeom>
          <a:noFill/>
        </p:spPr>
        <p:txBody>
          <a:bodyPr wrap="square" rtlCol="0">
            <a:spAutoFit/>
          </a:bodyPr>
          <a:lstStyle/>
          <a:p>
            <a:pPr algn="ctr"/>
            <a:r>
              <a:rPr lang="en-US" sz="4000" b="1" dirty="0" smtClean="0"/>
              <a:t>ALIVE INSIDE</a:t>
            </a:r>
          </a:p>
          <a:p>
            <a:endParaRPr lang="en-US" sz="3200" dirty="0" smtClean="0"/>
          </a:p>
          <a:p>
            <a:r>
              <a:rPr lang="en-US" sz="3200" dirty="0" smtClean="0"/>
              <a:t>Audience Award 2014</a:t>
            </a:r>
          </a:p>
          <a:p>
            <a:r>
              <a:rPr lang="en-US" sz="3200" dirty="0" smtClean="0"/>
              <a:t>Sundance Film Festival</a:t>
            </a:r>
          </a:p>
          <a:p>
            <a:endParaRPr lang="en-US" sz="3200" dirty="0" smtClean="0"/>
          </a:p>
          <a:p>
            <a:endParaRPr lang="en-US" sz="3200" dirty="0" smtClean="0"/>
          </a:p>
          <a:p>
            <a:pPr algn="ctr"/>
            <a:r>
              <a:rPr lang="en-US" sz="3200" b="1" dirty="0" smtClean="0"/>
              <a:t>Music and Memory</a:t>
            </a:r>
          </a:p>
          <a:p>
            <a:pPr algn="ctr"/>
            <a:r>
              <a:rPr lang="en-US" sz="2400" b="1" dirty="0" smtClean="0">
                <a:hlinkClick r:id="rId2"/>
              </a:rPr>
              <a:t>www.musicandmemory.org</a:t>
            </a:r>
            <a:endParaRPr lang="en-US" sz="2400" b="1" dirty="0" smtClean="0"/>
          </a:p>
          <a:p>
            <a:pPr algn="ctr"/>
            <a:endParaRPr lang="en-US" sz="2400" b="1" dirty="0" smtClean="0"/>
          </a:p>
          <a:p>
            <a:pPr algn="ctr"/>
            <a:endParaRPr lang="en-US" sz="2400" b="1" dirty="0" smtClean="0"/>
          </a:p>
        </p:txBody>
      </p:sp>
      <p:pic>
        <p:nvPicPr>
          <p:cNvPr id="59396" name="Picture 4" descr="https://s3.amazonaws.com/ksr/assets/002/127/543/e396938fd7223808a1148dc8c551b3a3_large.jpg?1402422507"/>
          <p:cNvPicPr>
            <a:picLocks noChangeAspect="1" noChangeArrowheads="1"/>
          </p:cNvPicPr>
          <p:nvPr/>
        </p:nvPicPr>
        <p:blipFill>
          <a:blip r:embed="rId3" cstate="print"/>
          <a:srcRect/>
          <a:stretch>
            <a:fillRect/>
          </a:stretch>
        </p:blipFill>
        <p:spPr bwMode="auto">
          <a:xfrm>
            <a:off x="685800" y="457200"/>
            <a:ext cx="3909391" cy="57912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9870223_06102007_1"/>
          <p:cNvPicPr>
            <a:picLocks noChangeAspect="1" noChangeArrowheads="1"/>
          </p:cNvPicPr>
          <p:nvPr/>
        </p:nvPicPr>
        <p:blipFill>
          <a:blip r:embed="rId4" cstate="print"/>
          <a:srcRect/>
          <a:stretch>
            <a:fillRect/>
          </a:stretch>
        </p:blipFill>
        <p:spPr bwMode="auto">
          <a:xfrm>
            <a:off x="914400" y="685800"/>
            <a:ext cx="2743200" cy="2743200"/>
          </a:xfrm>
          <a:prstGeom prst="rect">
            <a:avLst/>
          </a:prstGeom>
          <a:noFill/>
          <a:ln w="9525">
            <a:noFill/>
            <a:miter lim="800000"/>
            <a:headEnd/>
            <a:tailEnd/>
          </a:ln>
        </p:spPr>
      </p:pic>
      <p:sp>
        <p:nvSpPr>
          <p:cNvPr id="3" name="TextBox 2"/>
          <p:cNvSpPr txBox="1"/>
          <p:nvPr/>
        </p:nvSpPr>
        <p:spPr>
          <a:xfrm>
            <a:off x="914400" y="3657600"/>
            <a:ext cx="2971800" cy="584775"/>
          </a:xfrm>
          <a:prstGeom prst="rect">
            <a:avLst/>
          </a:prstGeom>
          <a:noFill/>
        </p:spPr>
        <p:txBody>
          <a:bodyPr wrap="square" rtlCol="0">
            <a:spAutoFit/>
          </a:bodyPr>
          <a:lstStyle/>
          <a:p>
            <a:r>
              <a:rPr lang="en-US" sz="3200" b="1" dirty="0" smtClean="0"/>
              <a:t>Mary West, 97</a:t>
            </a:r>
            <a:endParaRPr lang="en-US" sz="3600" b="1" dirty="0" smtClean="0"/>
          </a:p>
        </p:txBody>
      </p:sp>
      <p:sp>
        <p:nvSpPr>
          <p:cNvPr id="5" name="Rectangle 4"/>
          <p:cNvSpPr/>
          <p:nvPr/>
        </p:nvSpPr>
        <p:spPr>
          <a:xfrm>
            <a:off x="3581400" y="5486400"/>
            <a:ext cx="5029200" cy="584775"/>
          </a:xfrm>
          <a:prstGeom prst="rect">
            <a:avLst/>
          </a:prstGeom>
        </p:spPr>
        <p:txBody>
          <a:bodyPr wrap="square">
            <a:spAutoFit/>
          </a:bodyPr>
          <a:lstStyle/>
          <a:p>
            <a:r>
              <a:rPr lang="en-US" sz="3200" b="1" dirty="0" smtClean="0"/>
              <a:t>Stanislaw </a:t>
            </a:r>
            <a:r>
              <a:rPr lang="en-US" sz="3200" b="1" dirty="0" err="1" smtClean="0"/>
              <a:t>Skrowaczewski</a:t>
            </a:r>
            <a:r>
              <a:rPr lang="en-US" sz="3200" b="1" dirty="0" smtClean="0"/>
              <a:t>, 90 </a:t>
            </a:r>
            <a:endParaRPr lang="en-US" sz="3200" b="1" dirty="0"/>
          </a:p>
        </p:txBody>
      </p:sp>
      <p:pic>
        <p:nvPicPr>
          <p:cNvPr id="60420" name="Picture 4" descr="http://www.intermusica.co.uk/files/cd/orig/de8953c1-85b6-4b3e-beed-dc5d477749aa.JPG"/>
          <p:cNvPicPr>
            <a:picLocks noChangeAspect="1" noChangeArrowheads="1"/>
          </p:cNvPicPr>
          <p:nvPr/>
        </p:nvPicPr>
        <p:blipFill>
          <a:blip r:embed="rId5" cstate="print"/>
          <a:srcRect/>
          <a:stretch>
            <a:fillRect/>
          </a:stretch>
        </p:blipFill>
        <p:spPr bwMode="auto">
          <a:xfrm>
            <a:off x="4038600" y="1066800"/>
            <a:ext cx="4207668" cy="4343401"/>
          </a:xfrm>
          <a:prstGeom prst="rect">
            <a:avLst/>
          </a:prstGeom>
          <a:noFill/>
        </p:spPr>
      </p:pic>
      <p:pic>
        <p:nvPicPr>
          <p:cNvPr id="10" name="08 - Stars and Stripes (After Music by John Philip Sousa)- Fifth Campaign- Finale- T.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pic>
        <p:nvPicPr>
          <p:cNvPr id="11" name="08 - Stars and Stripes (After Music by John Philip Sousa)- Fifth Campaign- Finale- T.mp3">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pic>
        <p:nvPicPr>
          <p:cNvPr id="12" name="08 - Stars and Stripes (After Music by John Philip Sousa)- Fifth Campaign- Finale- T.mp3">
            <a:hlinkClick r:id="" action="ppaction://media"/>
          </p:cNvPr>
          <p:cNvPicPr>
            <a:picLocks noRot="1" noChangeAspect="1"/>
          </p:cNvPicPr>
          <p:nvPr>
            <a:audioFile r:link="rId2"/>
          </p:nvPr>
        </p:nvPicPr>
        <p:blipFill>
          <a:blip r:embed="rId8"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301"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6301"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01" fill="hold"/>
                                        <p:tgtEl>
                                          <p:spTgt spid="12"/>
                                        </p:tgtEl>
                                      </p:cBhvr>
                                    </p:cmd>
                                  </p:childTnLst>
                                </p:cTn>
                              </p:par>
                            </p:childTnLst>
                          </p:cTn>
                        </p:par>
                      </p:childTnLst>
                    </p:cTn>
                  </p:par>
                </p:childTnLst>
              </p:cTn>
              <p:nextCondLst>
                <p:cond evt="onClick" delay="0">
                  <p:tgtEl>
                    <p:spTgt spid="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71-gxht4SUL._SL1363_.jpg"/>
          <p:cNvPicPr>
            <a:picLocks noChangeAspect="1" noChangeArrowheads="1"/>
          </p:cNvPicPr>
          <p:nvPr/>
        </p:nvPicPr>
        <p:blipFill>
          <a:blip r:embed="rId2" cstate="print"/>
          <a:srcRect/>
          <a:stretch>
            <a:fillRect/>
          </a:stretch>
        </p:blipFill>
        <p:spPr bwMode="auto">
          <a:xfrm>
            <a:off x="5334000" y="1371600"/>
            <a:ext cx="3298459" cy="4495800"/>
          </a:xfrm>
          <a:prstGeom prst="rect">
            <a:avLst/>
          </a:prstGeom>
          <a:noFill/>
        </p:spPr>
      </p:pic>
      <p:sp>
        <p:nvSpPr>
          <p:cNvPr id="4" name="TextBox 3"/>
          <p:cNvSpPr txBox="1"/>
          <p:nvPr/>
        </p:nvSpPr>
        <p:spPr>
          <a:xfrm>
            <a:off x="609600" y="990600"/>
            <a:ext cx="4495800" cy="1323439"/>
          </a:xfrm>
          <a:prstGeom prst="rect">
            <a:avLst/>
          </a:prstGeom>
          <a:noFill/>
        </p:spPr>
        <p:txBody>
          <a:bodyPr wrap="square" rtlCol="0">
            <a:spAutoFit/>
          </a:bodyPr>
          <a:lstStyle/>
          <a:p>
            <a:r>
              <a:rPr lang="en-US" sz="4000" b="1" dirty="0" err="1" smtClean="0"/>
              <a:t>Ngawang</a:t>
            </a:r>
            <a:r>
              <a:rPr lang="en-US" sz="4000" b="1" dirty="0" smtClean="0"/>
              <a:t> </a:t>
            </a:r>
            <a:r>
              <a:rPr lang="en-US" sz="4000" b="1" dirty="0" err="1" smtClean="0"/>
              <a:t>Choephel</a:t>
            </a:r>
            <a:endParaRPr lang="en-US" sz="4000" b="1" dirty="0" smtClean="0"/>
          </a:p>
          <a:p>
            <a:endParaRPr lang="en-US" sz="4000" b="1" dirty="0"/>
          </a:p>
        </p:txBody>
      </p:sp>
      <p:pic>
        <p:nvPicPr>
          <p:cNvPr id="2054" name="Picture 6" descr="Ngawang Choephel"/>
          <p:cNvPicPr>
            <a:picLocks noChangeAspect="1" noChangeArrowheads="1"/>
          </p:cNvPicPr>
          <p:nvPr/>
        </p:nvPicPr>
        <p:blipFill>
          <a:blip r:embed="rId3" cstate="print"/>
          <a:srcRect/>
          <a:stretch>
            <a:fillRect/>
          </a:stretch>
        </p:blipFill>
        <p:spPr bwMode="auto">
          <a:xfrm>
            <a:off x="533400" y="2057400"/>
            <a:ext cx="4578539" cy="304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solidFill>
            <a:srgbClr val="0070C0"/>
          </a:solidFill>
        </p:spPr>
        <p:txBody>
          <a:bodyPr>
            <a:normAutofit/>
          </a:bodyPr>
          <a:lstStyle/>
          <a:p>
            <a:pPr algn="ctr">
              <a:buNone/>
            </a:pPr>
            <a:r>
              <a:rPr lang="en-US" dirty="0" smtClean="0">
                <a:solidFill>
                  <a:srgbClr val="FFFFFF"/>
                </a:solidFill>
              </a:rPr>
              <a:t>	</a:t>
            </a:r>
          </a:p>
          <a:p>
            <a:pPr algn="ctr">
              <a:buNone/>
            </a:pPr>
            <a:endParaRPr lang="en-US" sz="4800" b="1" i="1" dirty="0" smtClean="0">
              <a:solidFill>
                <a:srgbClr val="FFFFFF"/>
              </a:solidFill>
              <a:latin typeface="Plantagenet Cherokee" pitchFamily="18" charset="0"/>
            </a:endParaRPr>
          </a:p>
          <a:p>
            <a:pPr algn="ctr">
              <a:buNone/>
            </a:pPr>
            <a:endParaRPr lang="en-US" sz="3600" b="1" i="1" dirty="0" smtClean="0">
              <a:solidFill>
                <a:schemeClr val="bg1"/>
              </a:solidFill>
              <a:latin typeface="Plantagenet Cherokee" pitchFamily="18" charset="0"/>
            </a:endParaRPr>
          </a:p>
          <a:p>
            <a:pPr algn="ctr">
              <a:buNone/>
            </a:pPr>
            <a:r>
              <a:rPr lang="en-US" sz="6000" dirty="0" smtClean="0">
                <a:solidFill>
                  <a:schemeClr val="bg1"/>
                </a:solidFill>
                <a:latin typeface="Impact" pitchFamily="34" charset="0"/>
              </a:rPr>
              <a:t>Sing for Your Life!</a:t>
            </a:r>
          </a:p>
          <a:p>
            <a:pPr algn="ctr">
              <a:buNone/>
            </a:pPr>
            <a:endParaRPr lang="en-US" sz="4000" b="1" dirty="0" smtClean="0">
              <a:solidFill>
                <a:schemeClr val="bg1"/>
              </a:solidFill>
            </a:endParaRPr>
          </a:p>
          <a:p>
            <a:pPr algn="ctr">
              <a:buNone/>
            </a:pPr>
            <a:r>
              <a:rPr lang="en-US" sz="4000" b="1" dirty="0" smtClean="0">
                <a:solidFill>
                  <a:schemeClr val="bg1"/>
                </a:solidFill>
              </a:rPr>
              <a:t>Amazing Benefits of Music Making</a:t>
            </a:r>
          </a:p>
          <a:p>
            <a:pPr algn="ctr">
              <a:buNone/>
            </a:pPr>
            <a:endParaRPr lang="en-US" sz="4000" b="1" dirty="0" smtClean="0">
              <a:solidFill>
                <a:srgbClr val="FFFFFF"/>
              </a:solidFill>
            </a:endParaRPr>
          </a:p>
          <a:p>
            <a:pPr>
              <a:buNone/>
            </a:pPr>
            <a:endParaRPr lang="en-US" sz="4000" dirty="0" smtClean="0">
              <a:solidFill>
                <a:srgbClr val="FFFFFF"/>
              </a:solidFill>
            </a:endParaRPr>
          </a:p>
          <a:p>
            <a:pPr>
              <a:buNone/>
            </a:pPr>
            <a:endParaRPr lang="en-US" sz="4000" dirty="0" smtClean="0">
              <a:solidFill>
                <a:srgbClr val="FFFFFF"/>
              </a:solidFill>
            </a:endParaRPr>
          </a:p>
          <a:p>
            <a:pPr>
              <a:buNone/>
            </a:pPr>
            <a:endParaRPr lang="en-US" sz="4000" dirty="0">
              <a:solidFill>
                <a:srgbClr val="FFFF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http://www.singingrevolution.com/images/banners/poster.jpg"/>
          <p:cNvPicPr>
            <a:picLocks noChangeAspect="1" noChangeArrowheads="1"/>
          </p:cNvPicPr>
          <p:nvPr/>
        </p:nvPicPr>
        <p:blipFill>
          <a:blip r:embed="rId2" cstate="print"/>
          <a:srcRect/>
          <a:stretch>
            <a:fillRect/>
          </a:stretch>
        </p:blipFill>
        <p:spPr bwMode="auto">
          <a:xfrm>
            <a:off x="1295400" y="685800"/>
            <a:ext cx="3886200" cy="5756155"/>
          </a:xfrm>
          <a:prstGeom prst="rect">
            <a:avLst/>
          </a:prstGeom>
          <a:noFill/>
        </p:spPr>
      </p:pic>
      <p:sp>
        <p:nvSpPr>
          <p:cNvPr id="3" name="TextBox 2"/>
          <p:cNvSpPr txBox="1"/>
          <p:nvPr/>
        </p:nvSpPr>
        <p:spPr>
          <a:xfrm>
            <a:off x="5715000" y="1447800"/>
            <a:ext cx="2819400" cy="3908762"/>
          </a:xfrm>
          <a:prstGeom prst="rect">
            <a:avLst/>
          </a:prstGeom>
          <a:noFill/>
        </p:spPr>
        <p:txBody>
          <a:bodyPr wrap="square" rtlCol="0">
            <a:spAutoFit/>
          </a:bodyPr>
          <a:lstStyle/>
          <a:p>
            <a:pPr algn="ctr"/>
            <a:r>
              <a:rPr lang="en-US" sz="4000" b="1" dirty="0" smtClean="0"/>
              <a:t>Estonia</a:t>
            </a:r>
          </a:p>
          <a:p>
            <a:pPr algn="ctr"/>
            <a:endParaRPr lang="en-US" sz="3600" b="1" i="1" dirty="0" smtClean="0"/>
          </a:p>
          <a:p>
            <a:pPr algn="ctr"/>
            <a:r>
              <a:rPr lang="en-US" sz="3600" b="1" i="1" dirty="0" smtClean="0"/>
              <a:t>Singing</a:t>
            </a:r>
          </a:p>
          <a:p>
            <a:pPr algn="ctr"/>
            <a:r>
              <a:rPr lang="en-US" sz="3600" b="1" i="1" dirty="0" smtClean="0"/>
              <a:t>Revolution</a:t>
            </a:r>
          </a:p>
          <a:p>
            <a:endParaRPr lang="en-US" sz="3600" b="1" i="1" dirty="0" smtClean="0"/>
          </a:p>
          <a:p>
            <a:pPr algn="ctr"/>
            <a:r>
              <a:rPr lang="en-US" sz="2800" b="1" i="1" dirty="0" smtClean="0"/>
              <a:t>Independence</a:t>
            </a:r>
          </a:p>
          <a:p>
            <a:pPr algn="ctr"/>
            <a:r>
              <a:rPr lang="en-US" sz="2800" b="1" i="1" dirty="0" smtClean="0"/>
              <a:t>in 1991</a:t>
            </a:r>
            <a:endParaRPr lang="en-US" sz="2800" b="1" i="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85800" y="533400"/>
            <a:ext cx="7848600" cy="5715000"/>
          </a:xfrm>
          <a:ln w="57150">
            <a:solidFill>
              <a:srgbClr val="FF0000"/>
            </a:solidFill>
          </a:ln>
        </p:spPr>
        <p:txBody>
          <a:bodyPr>
            <a:noAutofit/>
          </a:bodyPr>
          <a:lstStyle/>
          <a:p>
            <a:endParaRPr lang="en-US" sz="2600" dirty="0">
              <a:latin typeface="Arial" pitchFamily="34" charset="0"/>
              <a:cs typeface="Arial" pitchFamily="34" charset="0"/>
            </a:endParaRPr>
          </a:p>
        </p:txBody>
      </p:sp>
      <p:pic>
        <p:nvPicPr>
          <p:cNvPr id="1030" name="Picture 6" descr="http://www.dw.de/image/0,,5999251_4,00.jpg"/>
          <p:cNvPicPr>
            <a:picLocks noChangeAspect="1" noChangeArrowheads="1"/>
          </p:cNvPicPr>
          <p:nvPr/>
        </p:nvPicPr>
        <p:blipFill>
          <a:blip r:embed="rId2" cstate="print"/>
          <a:srcRect/>
          <a:stretch>
            <a:fillRect/>
          </a:stretch>
        </p:blipFill>
        <p:spPr bwMode="auto">
          <a:xfrm>
            <a:off x="1905000" y="2286000"/>
            <a:ext cx="5486400" cy="3778928"/>
          </a:xfrm>
          <a:prstGeom prst="rect">
            <a:avLst/>
          </a:prstGeom>
          <a:noFill/>
        </p:spPr>
      </p:pic>
      <p:sp>
        <p:nvSpPr>
          <p:cNvPr id="4" name="TextBox 3"/>
          <p:cNvSpPr txBox="1"/>
          <p:nvPr/>
        </p:nvSpPr>
        <p:spPr>
          <a:xfrm>
            <a:off x="685800" y="533400"/>
            <a:ext cx="7772400" cy="1692771"/>
          </a:xfrm>
          <a:prstGeom prst="rect">
            <a:avLst/>
          </a:prstGeom>
          <a:noFill/>
        </p:spPr>
        <p:txBody>
          <a:bodyPr wrap="square" rtlCol="0">
            <a:spAutoFit/>
          </a:bodyPr>
          <a:lstStyle/>
          <a:p>
            <a:pPr algn="ctr"/>
            <a:r>
              <a:rPr lang="en-US" sz="4000" b="1" dirty="0" smtClean="0"/>
              <a:t>Venezuela</a:t>
            </a:r>
          </a:p>
          <a:p>
            <a:pPr algn="ctr"/>
            <a:r>
              <a:rPr lang="en-US" sz="3200" b="1" dirty="0" smtClean="0"/>
              <a:t>José Antonio </a:t>
            </a:r>
            <a:r>
              <a:rPr lang="en-US" sz="3200" b="1" dirty="0" err="1" smtClean="0"/>
              <a:t>Abreu</a:t>
            </a:r>
            <a:endParaRPr lang="en-US" sz="3200" b="1" i="1" dirty="0" smtClean="0">
              <a:solidFill>
                <a:schemeClr val="bg1"/>
              </a:solidFill>
              <a:latin typeface="Times New Roman" pitchFamily="18" charset="0"/>
              <a:cs typeface="Times New Roman" pitchFamily="18" charset="0"/>
            </a:endParaRPr>
          </a:p>
          <a:p>
            <a:pPr algn="ctr"/>
            <a:r>
              <a:rPr lang="en-US" sz="3200" b="1" i="1" dirty="0" smtClean="0">
                <a:cs typeface="Times New Roman" pitchFamily="18" charset="0"/>
              </a:rPr>
              <a:t>El </a:t>
            </a:r>
            <a:r>
              <a:rPr lang="en-US" sz="3200" b="1" i="1" dirty="0" err="1" smtClean="0">
                <a:cs typeface="Times New Roman" pitchFamily="18" charset="0"/>
              </a:rPr>
              <a:t>Sistema</a:t>
            </a:r>
            <a:endParaRPr lang="en-US" sz="3200" b="1"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fontScale="90000"/>
          </a:bodyPr>
          <a:lstStyle/>
          <a:p>
            <a:r>
              <a:rPr lang="en-US" b="1" dirty="0" smtClean="0"/>
              <a:t>U.S.A. El </a:t>
            </a:r>
            <a:r>
              <a:rPr lang="en-US" b="1" dirty="0" err="1" smtClean="0"/>
              <a:t>Sistema</a:t>
            </a:r>
            <a:r>
              <a:rPr lang="en-US" b="1" dirty="0" smtClean="0"/>
              <a:t/>
            </a:r>
            <a:br>
              <a:rPr lang="en-US" b="1" dirty="0" smtClean="0"/>
            </a:br>
            <a:r>
              <a:rPr lang="en-US" sz="3600" b="1" dirty="0" smtClean="0"/>
              <a:t>Kelly Carter - Minnesota</a:t>
            </a:r>
            <a:endParaRPr lang="en-US" sz="3600" b="1" dirty="0"/>
          </a:p>
        </p:txBody>
      </p:sp>
      <p:pic>
        <p:nvPicPr>
          <p:cNvPr id="49154" name="Picture 2" descr="http://www.schmittmusic.com/images/band-orchestra/sutb/staffpix/kelly-carter.jpg"/>
          <p:cNvPicPr>
            <a:picLocks noChangeAspect="1" noChangeArrowheads="1"/>
          </p:cNvPicPr>
          <p:nvPr/>
        </p:nvPicPr>
        <p:blipFill>
          <a:blip r:embed="rId2" cstate="print"/>
          <a:srcRect/>
          <a:stretch>
            <a:fillRect/>
          </a:stretch>
        </p:blipFill>
        <p:spPr bwMode="auto">
          <a:xfrm>
            <a:off x="1066800" y="1981200"/>
            <a:ext cx="3048000" cy="4059382"/>
          </a:xfrm>
          <a:prstGeom prst="rect">
            <a:avLst/>
          </a:prstGeom>
          <a:noFill/>
        </p:spPr>
      </p:pic>
      <p:pic>
        <p:nvPicPr>
          <p:cNvPr id="49156" name="Picture 4" descr="https://fbcdn-sphotos-d-a.akamaihd.net/hphotos-ak-prn2/t1/p403x403/1511199_450774105023806_474152731_n.jpg"/>
          <p:cNvPicPr>
            <a:picLocks noChangeAspect="1" noChangeArrowheads="1"/>
          </p:cNvPicPr>
          <p:nvPr/>
        </p:nvPicPr>
        <p:blipFill>
          <a:blip r:embed="rId3" cstate="print"/>
          <a:srcRect/>
          <a:stretch>
            <a:fillRect/>
          </a:stretch>
        </p:blipFill>
        <p:spPr bwMode="auto">
          <a:xfrm>
            <a:off x="4343400" y="2133600"/>
            <a:ext cx="3838575" cy="383857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cdn1.thefamouspeople.com/profiles/images/zoltan-kodaly-1.jpg"/>
          <p:cNvPicPr>
            <a:picLocks noChangeAspect="1" noChangeArrowheads="1"/>
          </p:cNvPicPr>
          <p:nvPr/>
        </p:nvPicPr>
        <p:blipFill>
          <a:blip r:embed="rId2" cstate="print"/>
          <a:srcRect/>
          <a:stretch>
            <a:fillRect/>
          </a:stretch>
        </p:blipFill>
        <p:spPr bwMode="auto">
          <a:xfrm>
            <a:off x="1752600" y="1752600"/>
            <a:ext cx="5562600" cy="4489991"/>
          </a:xfrm>
          <a:prstGeom prst="rect">
            <a:avLst/>
          </a:prstGeom>
          <a:noFill/>
          <a:ln w="38100">
            <a:solidFill>
              <a:schemeClr val="tx1"/>
            </a:solidFill>
          </a:ln>
        </p:spPr>
      </p:pic>
      <p:sp>
        <p:nvSpPr>
          <p:cNvPr id="3" name="TextBox 2"/>
          <p:cNvSpPr txBox="1"/>
          <p:nvPr/>
        </p:nvSpPr>
        <p:spPr>
          <a:xfrm>
            <a:off x="0" y="533400"/>
            <a:ext cx="9144000" cy="1200329"/>
          </a:xfrm>
          <a:prstGeom prst="rect">
            <a:avLst/>
          </a:prstGeom>
          <a:noFill/>
        </p:spPr>
        <p:txBody>
          <a:bodyPr wrap="square" rtlCol="0">
            <a:spAutoFit/>
          </a:bodyPr>
          <a:lstStyle/>
          <a:p>
            <a:pPr algn="ctr"/>
            <a:r>
              <a:rPr lang="en-US" sz="4000" b="1" dirty="0" smtClean="0"/>
              <a:t>Hungary</a:t>
            </a:r>
          </a:p>
          <a:p>
            <a:pPr algn="ctr"/>
            <a:r>
              <a:rPr lang="en-US" sz="3200" b="1" dirty="0" err="1" smtClean="0"/>
              <a:t>Zoltán</a:t>
            </a:r>
            <a:r>
              <a:rPr lang="en-US" sz="3200" b="1" dirty="0" smtClean="0"/>
              <a:t> </a:t>
            </a:r>
            <a:r>
              <a:rPr lang="en-US" sz="3200" b="1" dirty="0" err="1" smtClean="0"/>
              <a:t>Kodály</a:t>
            </a:r>
            <a:endParaRPr lang="en-US" sz="32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colourstrings.com.au/GEZA%20SZILVAY_48.jpg"/>
          <p:cNvPicPr>
            <a:picLocks noChangeAspect="1" noChangeArrowheads="1"/>
          </p:cNvPicPr>
          <p:nvPr/>
        </p:nvPicPr>
        <p:blipFill>
          <a:blip r:embed="rId3" cstate="print"/>
          <a:srcRect/>
          <a:stretch>
            <a:fillRect/>
          </a:stretch>
        </p:blipFill>
        <p:spPr bwMode="auto">
          <a:xfrm>
            <a:off x="533400" y="3276600"/>
            <a:ext cx="5181600" cy="3166534"/>
          </a:xfrm>
          <a:prstGeom prst="rect">
            <a:avLst/>
          </a:prstGeom>
          <a:noFill/>
        </p:spPr>
      </p:pic>
      <p:sp>
        <p:nvSpPr>
          <p:cNvPr id="4" name="TextBox 3"/>
          <p:cNvSpPr txBox="1"/>
          <p:nvPr/>
        </p:nvSpPr>
        <p:spPr>
          <a:xfrm>
            <a:off x="685800" y="457201"/>
            <a:ext cx="7848600" cy="2923877"/>
          </a:xfrm>
          <a:prstGeom prst="rect">
            <a:avLst/>
          </a:prstGeom>
          <a:noFill/>
        </p:spPr>
        <p:txBody>
          <a:bodyPr wrap="square" rtlCol="0">
            <a:spAutoFit/>
          </a:bodyPr>
          <a:lstStyle/>
          <a:p>
            <a:pPr algn="ctr"/>
            <a:r>
              <a:rPr lang="en-US" sz="4000" b="1" dirty="0" smtClean="0"/>
              <a:t>Finland</a:t>
            </a:r>
            <a:endParaRPr lang="en-US" sz="1200" i="1" dirty="0" smtClean="0"/>
          </a:p>
          <a:p>
            <a:pPr algn="ctr"/>
            <a:r>
              <a:rPr lang="en-US" sz="2800" b="1" i="1" dirty="0" smtClean="0"/>
              <a:t>All students will master, as individuals, the basic technique of some rhythm, melody, or harmony instrument so as to be able to play in an ensemble.</a:t>
            </a:r>
            <a:br>
              <a:rPr lang="en-US" sz="2800" b="1" i="1" dirty="0" smtClean="0"/>
            </a:br>
            <a:r>
              <a:rPr lang="en-US" sz="2800" b="1" i="1" dirty="0" smtClean="0"/>
              <a:t> 	</a:t>
            </a:r>
            <a:r>
              <a:rPr lang="en-US" sz="2800" i="1" dirty="0" smtClean="0"/>
              <a:t>		</a:t>
            </a:r>
            <a:r>
              <a:rPr lang="en-US" sz="2400" dirty="0" smtClean="0"/>
              <a:t>–National Curriculum</a:t>
            </a:r>
          </a:p>
          <a:p>
            <a:r>
              <a:rPr lang="en-US" sz="3200" b="1" dirty="0" smtClean="0"/>
              <a:t>       </a:t>
            </a:r>
            <a:r>
              <a:rPr lang="en-US" sz="3200" b="1" dirty="0" err="1" smtClean="0"/>
              <a:t>Géza</a:t>
            </a:r>
            <a:r>
              <a:rPr lang="en-US" sz="3200" b="1" dirty="0" smtClean="0"/>
              <a:t> &amp; </a:t>
            </a:r>
            <a:r>
              <a:rPr lang="en-US" sz="3200" b="1" dirty="0" err="1" smtClean="0"/>
              <a:t>Csaba</a:t>
            </a:r>
            <a:r>
              <a:rPr lang="en-US" sz="3200" b="1" dirty="0" smtClean="0"/>
              <a:t> </a:t>
            </a:r>
            <a:r>
              <a:rPr lang="en-US" sz="3200" b="1" dirty="0" err="1" smtClean="0"/>
              <a:t>Szilvay</a:t>
            </a:r>
            <a:endParaRPr lang="en-US" sz="3200" b="1" dirty="0"/>
          </a:p>
        </p:txBody>
      </p:sp>
      <p:pic>
        <p:nvPicPr>
          <p:cNvPr id="7" name="Picture 2" descr="http://www.colourstringsmusicschool.co.uk/images/logo.jpg"/>
          <p:cNvPicPr>
            <a:picLocks noChangeAspect="1" noChangeArrowheads="1"/>
          </p:cNvPicPr>
          <p:nvPr/>
        </p:nvPicPr>
        <p:blipFill>
          <a:blip r:embed="rId4" cstate="print"/>
          <a:srcRect/>
          <a:stretch>
            <a:fillRect/>
          </a:stretch>
        </p:blipFill>
        <p:spPr bwMode="auto">
          <a:xfrm>
            <a:off x="6172200" y="3886200"/>
            <a:ext cx="2286000" cy="990601"/>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a.abcnews.com/images/US/140128_wnn_pete_seeger_obit_16x9_992.jpg"/>
          <p:cNvPicPr>
            <a:picLocks noChangeAspect="1" noChangeArrowheads="1"/>
          </p:cNvPicPr>
          <p:nvPr/>
        </p:nvPicPr>
        <p:blipFill>
          <a:blip r:embed="rId2" cstate="print"/>
          <a:srcRect/>
          <a:stretch>
            <a:fillRect/>
          </a:stretch>
        </p:blipFill>
        <p:spPr bwMode="auto">
          <a:xfrm>
            <a:off x="381000" y="609600"/>
            <a:ext cx="8305800" cy="5695951"/>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wK3hrXaKL._SY344_PJlook-inside-v2,TopRight,1,0_SH20_BO1,204,203,200_.jpg"/>
          <p:cNvPicPr>
            <a:picLocks noChangeAspect="1" noChangeArrowheads="1"/>
          </p:cNvPicPr>
          <p:nvPr/>
        </p:nvPicPr>
        <p:blipFill>
          <a:blip r:embed="rId2" cstate="print"/>
          <a:srcRect/>
          <a:stretch>
            <a:fillRect/>
          </a:stretch>
        </p:blipFill>
        <p:spPr bwMode="auto">
          <a:xfrm>
            <a:off x="4495800" y="762000"/>
            <a:ext cx="3124200" cy="4699887"/>
          </a:xfrm>
          <a:prstGeom prst="rect">
            <a:avLst/>
          </a:prstGeom>
          <a:noFill/>
        </p:spPr>
      </p:pic>
      <p:pic>
        <p:nvPicPr>
          <p:cNvPr id="2050" name="Picture 2" descr="http://www.hope.edu/resources/musiceducation/img/Will_Schmid.jpg"/>
          <p:cNvPicPr>
            <a:picLocks noChangeAspect="1" noChangeArrowheads="1"/>
          </p:cNvPicPr>
          <p:nvPr/>
        </p:nvPicPr>
        <p:blipFill>
          <a:blip r:embed="rId3" cstate="print"/>
          <a:srcRect/>
          <a:stretch>
            <a:fillRect/>
          </a:stretch>
        </p:blipFill>
        <p:spPr bwMode="auto">
          <a:xfrm>
            <a:off x="1524000" y="2438400"/>
            <a:ext cx="2558812" cy="2975126"/>
          </a:xfrm>
          <a:prstGeom prst="rect">
            <a:avLst/>
          </a:prstGeom>
          <a:noFill/>
        </p:spPr>
      </p:pic>
      <p:sp>
        <p:nvSpPr>
          <p:cNvPr id="4" name="TextBox 3"/>
          <p:cNvSpPr txBox="1"/>
          <p:nvPr/>
        </p:nvSpPr>
        <p:spPr>
          <a:xfrm>
            <a:off x="228600" y="609600"/>
            <a:ext cx="4495800" cy="1569660"/>
          </a:xfrm>
          <a:prstGeom prst="rect">
            <a:avLst/>
          </a:prstGeom>
          <a:noFill/>
        </p:spPr>
        <p:txBody>
          <a:bodyPr wrap="square" rtlCol="0">
            <a:spAutoFit/>
          </a:bodyPr>
          <a:lstStyle/>
          <a:p>
            <a:pPr algn="ctr"/>
            <a:r>
              <a:rPr lang="en-US" sz="4000" b="1" dirty="0" smtClean="0"/>
              <a:t>U.S.A.</a:t>
            </a:r>
            <a:endParaRPr lang="en-US" sz="3200" b="1" dirty="0" smtClean="0"/>
          </a:p>
          <a:p>
            <a:pPr algn="ctr"/>
            <a:r>
              <a:rPr lang="en-US" sz="3200" b="1" dirty="0" smtClean="0"/>
              <a:t> Will </a:t>
            </a:r>
            <a:r>
              <a:rPr lang="en-US" sz="3200" b="1" dirty="0" err="1" smtClean="0"/>
              <a:t>Schmid</a:t>
            </a:r>
            <a:r>
              <a:rPr lang="en-US" sz="3200" b="1" dirty="0" smtClean="0"/>
              <a:t> </a:t>
            </a:r>
          </a:p>
          <a:p>
            <a:pPr algn="ctr"/>
            <a:r>
              <a:rPr lang="en-US" sz="2400" b="1" dirty="0" smtClean="0"/>
              <a:t>MENC President ‘94-’96</a:t>
            </a:r>
          </a:p>
        </p:txBody>
      </p:sp>
      <p:sp>
        <p:nvSpPr>
          <p:cNvPr id="5" name="TextBox 4"/>
          <p:cNvSpPr txBox="1"/>
          <p:nvPr/>
        </p:nvSpPr>
        <p:spPr>
          <a:xfrm>
            <a:off x="381000" y="5410200"/>
            <a:ext cx="8229600" cy="584775"/>
          </a:xfrm>
          <a:prstGeom prst="rect">
            <a:avLst/>
          </a:prstGeom>
          <a:noFill/>
        </p:spPr>
        <p:txBody>
          <a:bodyPr wrap="square" rtlCol="0">
            <a:spAutoFit/>
          </a:bodyPr>
          <a:lstStyle/>
          <a:p>
            <a:pPr algn="ctr"/>
            <a:r>
              <a:rPr lang="en-US" sz="3200" b="1" i="1" dirty="0" smtClean="0"/>
              <a:t>“It </a:t>
            </a:r>
            <a:r>
              <a:rPr lang="en-US" sz="3200" b="1" i="1" dirty="0" err="1" smtClean="0"/>
              <a:t>ain’t</a:t>
            </a:r>
            <a:r>
              <a:rPr lang="en-US" sz="3200" b="1" i="1" dirty="0" smtClean="0"/>
              <a:t> over till the audience sings”…in tune.</a:t>
            </a:r>
            <a:endParaRPr lang="en-US" sz="3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8153400" cy="2431435"/>
          </a:xfrm>
          <a:prstGeom prst="rect">
            <a:avLst/>
          </a:prstGeom>
          <a:noFill/>
        </p:spPr>
        <p:txBody>
          <a:bodyPr wrap="square" rtlCol="0">
            <a:spAutoFit/>
          </a:bodyPr>
          <a:lstStyle/>
          <a:p>
            <a:pPr algn="ctr"/>
            <a:r>
              <a:rPr lang="en-US" sz="4000" b="1" dirty="0" smtClean="0"/>
              <a:t>Overhaul Teacher Preparation</a:t>
            </a:r>
          </a:p>
          <a:p>
            <a:endParaRPr lang="en-US" sz="2800" b="1" dirty="0" smtClean="0"/>
          </a:p>
          <a:p>
            <a:pPr algn="ctr"/>
            <a:r>
              <a:rPr lang="en-US" sz="2800" b="1" dirty="0" smtClean="0"/>
              <a:t>In-depth training in active music making approaches that leads to music competence for every child.</a:t>
            </a:r>
          </a:p>
          <a:p>
            <a:pPr algn="ctr"/>
            <a:r>
              <a:rPr lang="en-US" sz="2800" b="1" dirty="0" smtClean="0"/>
              <a:t> </a:t>
            </a:r>
          </a:p>
        </p:txBody>
      </p:sp>
      <p:pic>
        <p:nvPicPr>
          <p:cNvPr id="3074" name="Picture 2" descr="http://www.edweek.org/media/2012/09/12/4responsive_280.jpg"/>
          <p:cNvPicPr>
            <a:picLocks noChangeAspect="1" noChangeArrowheads="1"/>
          </p:cNvPicPr>
          <p:nvPr/>
        </p:nvPicPr>
        <p:blipFill>
          <a:blip r:embed="rId2" cstate="print"/>
          <a:srcRect/>
          <a:stretch>
            <a:fillRect/>
          </a:stretch>
        </p:blipFill>
        <p:spPr bwMode="auto">
          <a:xfrm>
            <a:off x="914400" y="3200400"/>
            <a:ext cx="3780576" cy="2727417"/>
          </a:xfrm>
          <a:prstGeom prst="rect">
            <a:avLst/>
          </a:prstGeom>
          <a:noFill/>
        </p:spPr>
      </p:pic>
      <p:pic>
        <p:nvPicPr>
          <p:cNvPr id="3076" name="Picture 4" descr="http://specialneedsgeneralmusic.weebly.com/uploads/1/3/9/1/13915137/6519330_orig.jpg"/>
          <p:cNvPicPr>
            <a:picLocks noChangeAspect="1" noChangeArrowheads="1"/>
          </p:cNvPicPr>
          <p:nvPr/>
        </p:nvPicPr>
        <p:blipFill>
          <a:blip r:embed="rId3" cstate="print"/>
          <a:srcRect/>
          <a:stretch>
            <a:fillRect/>
          </a:stretch>
        </p:blipFill>
        <p:spPr bwMode="auto">
          <a:xfrm>
            <a:off x="4876800" y="3199178"/>
            <a:ext cx="3657600" cy="2748089"/>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914401"/>
            <a:ext cx="7467600" cy="4031873"/>
          </a:xfrm>
          <a:prstGeom prst="rect">
            <a:avLst/>
          </a:prstGeom>
          <a:noFill/>
        </p:spPr>
        <p:txBody>
          <a:bodyPr wrap="square" rtlCol="0">
            <a:spAutoFit/>
          </a:bodyPr>
          <a:lstStyle/>
          <a:p>
            <a:pPr algn="r"/>
            <a:r>
              <a:rPr lang="en-US" sz="3600" b="1" dirty="0" smtClean="0"/>
              <a:t>	</a:t>
            </a:r>
          </a:p>
          <a:p>
            <a:pPr algn="r"/>
            <a:r>
              <a:rPr lang="en-US" sz="3200" b="1" dirty="0" smtClean="0"/>
              <a:t>Over 50 years ago JFK </a:t>
            </a:r>
          </a:p>
          <a:p>
            <a:pPr algn="r"/>
            <a:r>
              <a:rPr lang="en-US" sz="3200" b="1" dirty="0" smtClean="0"/>
              <a:t>launched a fitness revolution </a:t>
            </a:r>
          </a:p>
          <a:p>
            <a:pPr algn="r"/>
            <a:endParaRPr lang="en-US" sz="2800" dirty="0" smtClean="0"/>
          </a:p>
          <a:p>
            <a:pPr algn="r"/>
            <a:endParaRPr lang="en-US" sz="2800" b="1" dirty="0" smtClean="0"/>
          </a:p>
          <a:p>
            <a:pPr algn="r"/>
            <a:endParaRPr lang="en-US" sz="3600" b="1" dirty="0" smtClean="0"/>
          </a:p>
          <a:p>
            <a:r>
              <a:rPr lang="en-US" sz="3200" b="1" dirty="0" smtClean="0"/>
              <a:t>When will a U.S. President </a:t>
            </a:r>
          </a:p>
          <a:p>
            <a:r>
              <a:rPr lang="en-US" sz="3200" b="1" dirty="0" smtClean="0"/>
              <a:t>call for a </a:t>
            </a:r>
            <a:r>
              <a:rPr lang="en-US" sz="3200" b="1" i="1" dirty="0" smtClean="0"/>
              <a:t>musical </a:t>
            </a:r>
            <a:r>
              <a:rPr lang="en-US" sz="3200" b="1" dirty="0" smtClean="0"/>
              <a:t>revolution?</a:t>
            </a:r>
            <a:endParaRPr lang="en-US" sz="2800" dirty="0" smtClean="0"/>
          </a:p>
        </p:txBody>
      </p:sp>
      <p:pic>
        <p:nvPicPr>
          <p:cNvPr id="1046" name="Picture 22" descr="http://www.thevoterupdate.com/images/articles/2010/obama_silhouette.jpg"/>
          <p:cNvPicPr>
            <a:picLocks noChangeAspect="1" noChangeArrowheads="1"/>
          </p:cNvPicPr>
          <p:nvPr/>
        </p:nvPicPr>
        <p:blipFill>
          <a:blip r:embed="rId2" cstate="print"/>
          <a:srcRect/>
          <a:stretch>
            <a:fillRect/>
          </a:stretch>
        </p:blipFill>
        <p:spPr bwMode="auto">
          <a:xfrm>
            <a:off x="6400800" y="3352800"/>
            <a:ext cx="2103030" cy="2851709"/>
          </a:xfrm>
          <a:prstGeom prst="rect">
            <a:avLst/>
          </a:prstGeom>
          <a:noFill/>
        </p:spPr>
      </p:pic>
      <p:pic>
        <p:nvPicPr>
          <p:cNvPr id="1048" name="Picture 24" descr="http://rlv.zcache.com/john_f_kennedy_black_and_grey_silhouette_sticker-r9d2e815aadef4b038fab562768a2c552_v9waf_8byvr_512.jpg"/>
          <p:cNvPicPr>
            <a:picLocks noChangeAspect="1" noChangeArrowheads="1"/>
          </p:cNvPicPr>
          <p:nvPr/>
        </p:nvPicPr>
        <p:blipFill>
          <a:blip r:embed="rId3" cstate="print"/>
          <a:srcRect/>
          <a:stretch>
            <a:fillRect/>
          </a:stretch>
        </p:blipFill>
        <p:spPr bwMode="auto">
          <a:xfrm>
            <a:off x="228600" y="228600"/>
            <a:ext cx="2895600" cy="3102675"/>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1088546"/>
            <a:ext cx="7696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i="1" dirty="0" smtClean="0"/>
              <a:t>Singing is the outward manifestation of our souls. It’s not a luxury, it’s not a plug-in, it’s not a nicety, it’s not a small entertainment for lunch time for some of the children. And our mission is to bring that back to our 21st-century modern communities. Singing… is our children's birthright.</a:t>
            </a:r>
            <a:br>
              <a:rPr lang="en-US" sz="3200" i="1" dirty="0" smtClean="0"/>
            </a:br>
            <a:r>
              <a:rPr lang="en-US" sz="3200" i="1" dirty="0" smtClean="0"/>
              <a:t> </a:t>
            </a:r>
            <a:r>
              <a:rPr lang="en-US" sz="3600" i="1" dirty="0" smtClean="0"/>
              <a:t/>
            </a:r>
            <a:br>
              <a:rPr lang="en-US" sz="3600" i="1" dirty="0" smtClean="0"/>
            </a:br>
            <a:r>
              <a:rPr lang="en-US" sz="3200" i="1" dirty="0" smtClean="0"/>
              <a:t>~</a:t>
            </a:r>
            <a:r>
              <a:rPr lang="en-US" sz="3200" dirty="0" smtClean="0"/>
              <a:t>England’s Singing Ambassador </a:t>
            </a:r>
          </a:p>
          <a:p>
            <a:r>
              <a:rPr lang="en-US" sz="3200" dirty="0" smtClean="0"/>
              <a:t>   Howard </a:t>
            </a:r>
            <a:r>
              <a:rPr lang="en-US" sz="3200" dirty="0" err="1" smtClean="0"/>
              <a:t>Goodall</a:t>
            </a:r>
            <a:endParaRPr lang="en-US" sz="3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rain Music"/>
          <p:cNvPicPr>
            <a:picLocks noChangeAspect="1" noChangeArrowheads="1"/>
          </p:cNvPicPr>
          <p:nvPr/>
        </p:nvPicPr>
        <p:blipFill>
          <a:blip r:embed="rId2" cstate="print"/>
          <a:srcRect/>
          <a:stretch>
            <a:fillRect/>
          </a:stretch>
        </p:blipFill>
        <p:spPr bwMode="auto">
          <a:xfrm>
            <a:off x="1752600" y="914400"/>
            <a:ext cx="5791200" cy="49294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5816977"/>
          </a:xfrm>
          <a:prstGeom prst="rect">
            <a:avLst/>
          </a:prstGeom>
        </p:spPr>
        <p:txBody>
          <a:bodyPr wrap="square">
            <a:spAutoFit/>
          </a:bodyPr>
          <a:lstStyle/>
          <a:p>
            <a:pPr algn="ctr"/>
            <a:r>
              <a:rPr lang="en-US" sz="4000" b="1" i="1" dirty="0" smtClean="0"/>
              <a:t>How Can I Keep from Singing?</a:t>
            </a:r>
          </a:p>
          <a:p>
            <a:pPr algn="ctr"/>
            <a:endParaRPr lang="en-US" sz="2800" b="1" dirty="0" smtClean="0"/>
          </a:p>
          <a:p>
            <a:r>
              <a:rPr lang="en-US" sz="3200" b="1" dirty="0" smtClean="0"/>
              <a:t>My life flows on in endless song</a:t>
            </a:r>
          </a:p>
          <a:p>
            <a:r>
              <a:rPr lang="en-US" sz="3200" b="1" dirty="0" smtClean="0"/>
              <a:t>Above earth’s lamentation;</a:t>
            </a:r>
          </a:p>
          <a:p>
            <a:r>
              <a:rPr lang="en-US" sz="3200" b="1" dirty="0" smtClean="0"/>
              <a:t>I hear the real though far off hymn </a:t>
            </a:r>
          </a:p>
          <a:p>
            <a:r>
              <a:rPr lang="en-US" sz="3200" b="1" dirty="0" smtClean="0"/>
              <a:t>That hails the new creation.</a:t>
            </a:r>
          </a:p>
          <a:p>
            <a:r>
              <a:rPr lang="en-US" sz="3200" b="1" dirty="0" smtClean="0"/>
              <a:t>Through all the tumult and the strife </a:t>
            </a:r>
          </a:p>
          <a:p>
            <a:r>
              <a:rPr lang="en-US" sz="3200" b="1" dirty="0" smtClean="0"/>
              <a:t>I hear the music ringing;</a:t>
            </a:r>
          </a:p>
          <a:p>
            <a:r>
              <a:rPr lang="en-US" sz="3200" b="1" dirty="0" smtClean="0"/>
              <a:t>It sounds an echo in my soul,</a:t>
            </a:r>
          </a:p>
          <a:p>
            <a:r>
              <a:rPr lang="en-US" sz="3200" b="1" dirty="0" smtClean="0"/>
              <a:t>How can I keep from singing</a:t>
            </a:r>
            <a:r>
              <a:rPr lang="en-US" sz="3200" b="1" dirty="0" smtClean="0"/>
              <a:t>?</a:t>
            </a:r>
          </a:p>
          <a:p>
            <a:pPr algn="r"/>
            <a:r>
              <a:rPr lang="en-US" sz="2400" dirty="0" smtClean="0"/>
              <a:t>Robert Wadsworth Lowry</a:t>
            </a:r>
          </a:p>
          <a:p>
            <a:pPr algn="r"/>
            <a:r>
              <a:rPr lang="en-US" sz="2400" dirty="0" smtClean="0"/>
              <a:t>Adapted by Pete </a:t>
            </a:r>
            <a:r>
              <a:rPr lang="en-US" sz="2400" dirty="0" smtClean="0"/>
              <a:t>Seeger</a:t>
            </a:r>
            <a:endParaRPr lang="en-US" sz="3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late.com/content/dam/slate/articles/life/family/2012/05/120511_FAM_TrainingWheelBikeEX.jpg.CROP.rectangle3-large.jpg"/>
          <p:cNvPicPr>
            <a:picLocks noChangeAspect="1" noChangeArrowheads="1"/>
          </p:cNvPicPr>
          <p:nvPr/>
        </p:nvPicPr>
        <p:blipFill>
          <a:blip r:embed="rId2" cstate="print"/>
          <a:srcRect/>
          <a:stretch>
            <a:fillRect/>
          </a:stretch>
        </p:blipFill>
        <p:spPr bwMode="auto">
          <a:xfrm>
            <a:off x="685800" y="1143000"/>
            <a:ext cx="7755660" cy="47244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467600" cy="5078313"/>
          </a:xfrm>
          <a:prstGeom prst="rect">
            <a:avLst/>
          </a:prstGeom>
          <a:noFill/>
        </p:spPr>
        <p:txBody>
          <a:bodyPr wrap="square" rtlCol="0">
            <a:spAutoFit/>
          </a:bodyPr>
          <a:lstStyle/>
          <a:p>
            <a:pPr algn="ctr"/>
            <a:r>
              <a:rPr lang="en-US" sz="4000" b="1" dirty="0" smtClean="0"/>
              <a:t>“General Music Track”</a:t>
            </a:r>
          </a:p>
          <a:p>
            <a:pPr algn="ctr"/>
            <a:endParaRPr lang="en-US" sz="2000" b="1" dirty="0" smtClean="0"/>
          </a:p>
          <a:p>
            <a:pPr>
              <a:buFont typeface="Arial" pitchFamily="34" charset="0"/>
              <a:buChar char="•"/>
            </a:pPr>
            <a:r>
              <a:rPr lang="en-US" sz="2800" b="1" dirty="0" smtClean="0"/>
              <a:t>  Most receive little or no skills-based instruction</a:t>
            </a:r>
            <a:br>
              <a:rPr lang="en-US" sz="2800" b="1" dirty="0" smtClean="0"/>
            </a:br>
            <a:r>
              <a:rPr lang="en-US" sz="2800" b="1" dirty="0" smtClean="0"/>
              <a:t>  </a:t>
            </a:r>
          </a:p>
          <a:p>
            <a:pPr>
              <a:buFont typeface="Arial" pitchFamily="34" charset="0"/>
              <a:buChar char="•"/>
            </a:pPr>
            <a:r>
              <a:rPr lang="en-US" sz="2800" b="1" dirty="0" smtClean="0"/>
              <a:t>  2/3 of all students drop out of school music </a:t>
            </a:r>
          </a:p>
          <a:p>
            <a:r>
              <a:rPr lang="en-US" sz="2800" b="1" dirty="0" smtClean="0"/>
              <a:t>    by age 13</a:t>
            </a:r>
          </a:p>
          <a:p>
            <a:endParaRPr lang="en-US" sz="2000" b="1" dirty="0" smtClean="0"/>
          </a:p>
          <a:p>
            <a:pPr>
              <a:buFont typeface="Arial" pitchFamily="34" charset="0"/>
              <a:buChar char="•"/>
            </a:pPr>
            <a:r>
              <a:rPr lang="en-US" sz="2800" b="1" dirty="0" smtClean="0"/>
              <a:t>  High schools teach only those who choose to</a:t>
            </a:r>
          </a:p>
          <a:p>
            <a:r>
              <a:rPr lang="en-US" sz="2800" b="1" dirty="0" smtClean="0"/>
              <a:t>    participate in ensembles and whose parents</a:t>
            </a:r>
          </a:p>
          <a:p>
            <a:r>
              <a:rPr lang="en-US" sz="2800" b="1" dirty="0" smtClean="0"/>
              <a:t>    pay for instruments and lessons</a:t>
            </a:r>
          </a:p>
          <a:p>
            <a:endParaRPr lang="en-US" sz="2000" b="1" dirty="0" smtClean="0"/>
          </a:p>
          <a:p>
            <a:pPr>
              <a:buFont typeface="Arial" pitchFamily="34" charset="0"/>
              <a:buChar char="•"/>
            </a:pPr>
            <a:r>
              <a:rPr lang="en-US" sz="2800" b="1" smtClean="0"/>
              <a:t>  Musically </a:t>
            </a:r>
            <a:r>
              <a:rPr lang="en-US" sz="2800" b="1" dirty="0" smtClean="0"/>
              <a:t>illiterate population</a:t>
            </a:r>
            <a:endParaRPr lang="en-US" sz="2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zkexpert.com/wp-content/uploads/2012/07/Einstein-his-Special-Relativity-Theory.jpg"/>
          <p:cNvPicPr>
            <a:picLocks noChangeAspect="1" noChangeArrowheads="1"/>
          </p:cNvPicPr>
          <p:nvPr/>
        </p:nvPicPr>
        <p:blipFill>
          <a:blip r:embed="rId2" cstate="print"/>
          <a:srcRect/>
          <a:stretch>
            <a:fillRect/>
          </a:stretch>
        </p:blipFill>
        <p:spPr bwMode="auto">
          <a:xfrm>
            <a:off x="838200" y="1143000"/>
            <a:ext cx="7495081" cy="4572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endParaRPr lang="en-US" sz="3200" b="1" dirty="0" smtClean="0">
              <a:latin typeface="Arial" pitchFamily="34" charset="0"/>
              <a:cs typeface="Arial" pitchFamily="34" charset="0"/>
            </a:endParaRPr>
          </a:p>
        </p:txBody>
      </p:sp>
      <p:sp>
        <p:nvSpPr>
          <p:cNvPr id="3" name="Content Placeholder 2"/>
          <p:cNvSpPr>
            <a:spLocks noGrp="1"/>
          </p:cNvSpPr>
          <p:nvPr>
            <p:ph idx="1"/>
          </p:nvPr>
        </p:nvSpPr>
        <p:spPr>
          <a:xfrm>
            <a:off x="457200" y="609600"/>
            <a:ext cx="8229600" cy="5516563"/>
          </a:xfrm>
        </p:spPr>
        <p:txBody>
          <a:bodyPr>
            <a:normAutofit fontScale="25000" lnSpcReduction="20000"/>
          </a:bodyPr>
          <a:lstStyle/>
          <a:p>
            <a:pPr algn="ctr">
              <a:buNone/>
            </a:pPr>
            <a:r>
              <a:rPr lang="en-US" i="1" dirty="0" smtClean="0"/>
              <a:t>	</a:t>
            </a:r>
            <a:endParaRPr lang="en-US" i="1" dirty="0" smtClean="0">
              <a:latin typeface="Arial" pitchFamily="34" charset="0"/>
              <a:cs typeface="Arial" pitchFamily="34" charset="0"/>
            </a:endParaRPr>
          </a:p>
          <a:p>
            <a:pPr>
              <a:buNone/>
            </a:pPr>
            <a:r>
              <a:rPr lang="en-US" i="1" dirty="0" smtClean="0">
                <a:latin typeface="Arial" pitchFamily="34" charset="0"/>
                <a:cs typeface="Arial" pitchFamily="34" charset="0"/>
              </a:rPr>
              <a:t>	</a:t>
            </a:r>
          </a:p>
          <a:p>
            <a:pPr algn="ctr">
              <a:buNone/>
            </a:pPr>
            <a:r>
              <a:rPr lang="en-US" sz="12800" i="1" dirty="0" smtClean="0">
                <a:cs typeface="Arial" pitchFamily="34" charset="0"/>
              </a:rPr>
              <a:t>	</a:t>
            </a:r>
            <a:r>
              <a:rPr lang="en-US" sz="16000" b="1" dirty="0" smtClean="0">
                <a:cs typeface="Arial" pitchFamily="34" charset="0"/>
              </a:rPr>
              <a:t>Problem</a:t>
            </a:r>
          </a:p>
          <a:p>
            <a:pPr algn="ctr">
              <a:buNone/>
            </a:pPr>
            <a:endParaRPr lang="en-US" sz="12800" b="1" i="1" dirty="0" smtClean="0">
              <a:cs typeface="Times New Roman" pitchFamily="18" charset="0"/>
            </a:endParaRPr>
          </a:p>
          <a:p>
            <a:pPr algn="ctr">
              <a:buNone/>
            </a:pPr>
            <a:r>
              <a:rPr lang="en-US" sz="12800" b="1" dirty="0" smtClean="0">
                <a:cs typeface="Times New Roman" pitchFamily="18" charset="0"/>
              </a:rPr>
              <a:t>We </a:t>
            </a:r>
            <a:r>
              <a:rPr lang="en-US" sz="12800" b="1" dirty="0">
                <a:cs typeface="Times New Roman" pitchFamily="18" charset="0"/>
              </a:rPr>
              <a:t>are under exercised as a nation. </a:t>
            </a:r>
            <a:endParaRPr lang="en-US" sz="12800" b="1" dirty="0" smtClean="0">
              <a:cs typeface="Times New Roman" pitchFamily="18" charset="0"/>
            </a:endParaRPr>
          </a:p>
          <a:p>
            <a:pPr algn="ctr">
              <a:buNone/>
            </a:pPr>
            <a:r>
              <a:rPr lang="en-US" sz="12800" b="1" dirty="0" smtClean="0">
                <a:cs typeface="Times New Roman" pitchFamily="18" charset="0"/>
              </a:rPr>
              <a:t>	We </a:t>
            </a:r>
            <a:r>
              <a:rPr lang="en-US" sz="12800" b="1" dirty="0">
                <a:cs typeface="Times New Roman" pitchFamily="18" charset="0"/>
              </a:rPr>
              <a:t>look instead of play. </a:t>
            </a:r>
            <a:endParaRPr lang="en-US" sz="12800" b="1" dirty="0" smtClean="0">
              <a:cs typeface="Times New Roman" pitchFamily="18" charset="0"/>
            </a:endParaRPr>
          </a:p>
          <a:p>
            <a:pPr algn="ctr">
              <a:buNone/>
            </a:pPr>
            <a:r>
              <a:rPr lang="en-US" sz="12800" b="1" dirty="0" smtClean="0">
                <a:cs typeface="Times New Roman" pitchFamily="18" charset="0"/>
              </a:rPr>
              <a:t>	We </a:t>
            </a:r>
            <a:r>
              <a:rPr lang="en-US" sz="12800" b="1" dirty="0">
                <a:cs typeface="Times New Roman" pitchFamily="18" charset="0"/>
              </a:rPr>
              <a:t>ride instead of walk. </a:t>
            </a:r>
            <a:endParaRPr lang="en-US" sz="12800" b="1" dirty="0" smtClean="0">
              <a:cs typeface="Times New Roman" pitchFamily="18" charset="0"/>
            </a:endParaRPr>
          </a:p>
          <a:p>
            <a:pPr algn="ctr">
              <a:buNone/>
            </a:pPr>
            <a:r>
              <a:rPr lang="en-US" sz="12800" b="1" dirty="0" smtClean="0">
                <a:cs typeface="Times New Roman" pitchFamily="18" charset="0"/>
              </a:rPr>
              <a:t>	Our </a:t>
            </a:r>
            <a:r>
              <a:rPr lang="en-US" sz="12800" b="1" dirty="0">
                <a:cs typeface="Times New Roman" pitchFamily="18" charset="0"/>
              </a:rPr>
              <a:t>existence deprives ourselves of the minimum of physical activity necessary for healthy living</a:t>
            </a:r>
            <a:r>
              <a:rPr lang="en-US" sz="12800" b="1" dirty="0" smtClean="0">
                <a:cs typeface="Times New Roman" pitchFamily="18" charset="0"/>
              </a:rPr>
              <a:t>.</a:t>
            </a:r>
            <a:r>
              <a:rPr lang="en-US" sz="12800" b="1" dirty="0" smtClean="0">
                <a:cs typeface="Arial" pitchFamily="34" charset="0"/>
              </a:rPr>
              <a:t> </a:t>
            </a:r>
          </a:p>
          <a:p>
            <a:pPr algn="ctr">
              <a:buNone/>
            </a:pPr>
            <a:endParaRPr lang="en-US" sz="9600" b="1" dirty="0" smtClean="0">
              <a:cs typeface="Arial" pitchFamily="34" charset="0"/>
            </a:endParaRPr>
          </a:p>
          <a:p>
            <a:pPr algn="ctr">
              <a:buNone/>
            </a:pPr>
            <a:r>
              <a:rPr lang="en-US" sz="9600" b="1" dirty="0" smtClean="0">
                <a:cs typeface="Arial" pitchFamily="34" charset="0"/>
              </a:rPr>
              <a:t>President John F. Kennedy, 1961 </a:t>
            </a:r>
            <a:endParaRPr lang="en-US" sz="12800" b="1" i="1" dirty="0" smtClean="0">
              <a:cs typeface="Times New Roman" pitchFamily="18" charset="0"/>
            </a:endParaRPr>
          </a:p>
          <a:p>
            <a:pPr>
              <a:buNone/>
            </a:pPr>
            <a:endParaRPr lang="en-US" sz="12800" i="1" dirty="0" smtClean="0">
              <a:latin typeface="Arial" pitchFamily="34" charset="0"/>
              <a:cs typeface="Arial" pitchFamily="34" charset="0"/>
            </a:endParaRPr>
          </a:p>
          <a:p>
            <a:pPr algn="ctr">
              <a:buNone/>
            </a:pPr>
            <a:r>
              <a:rPr lang="en-US" sz="12800" i="1" dirty="0">
                <a:latin typeface="Arial" pitchFamily="34" charset="0"/>
                <a:cs typeface="Arial" pitchFamily="34" charset="0"/>
              </a:rPr>
              <a:t>	</a:t>
            </a:r>
            <a:endParaRPr lang="en-US" sz="12800" i="1" dirty="0" smtClean="0">
              <a:latin typeface="Arial" pitchFamily="34" charset="0"/>
              <a:cs typeface="Arial" pitchFamily="34" charset="0"/>
            </a:endParaRPr>
          </a:p>
          <a:p>
            <a:pPr algn="ctr">
              <a:buNone/>
            </a:pPr>
            <a:endParaRPr lang="en-US" b="1" i="1" dirty="0">
              <a:latin typeface="Arial" pitchFamily="34" charset="0"/>
              <a:cs typeface="Arial" pitchFamily="34" charset="0"/>
            </a:endParaRPr>
          </a:p>
          <a:p>
            <a:pPr>
              <a:buNone/>
            </a:pP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upload.wikimedia.org/wikipedia/commons/thumb/4/43/U.S._Physical_Fitness_Program_Front_Cover.jpg/307px-U.S._Physical_Fitness_Program_Front_Cover.jpg"/>
          <p:cNvPicPr>
            <a:picLocks noChangeAspect="1" noChangeArrowheads="1"/>
          </p:cNvPicPr>
          <p:nvPr/>
        </p:nvPicPr>
        <p:blipFill>
          <a:blip r:embed="rId3" cstate="print"/>
          <a:srcRect/>
          <a:stretch>
            <a:fillRect/>
          </a:stretch>
        </p:blipFill>
        <p:spPr bwMode="auto">
          <a:xfrm>
            <a:off x="3962400" y="457200"/>
            <a:ext cx="3816508" cy="5967180"/>
          </a:xfrm>
          <a:prstGeom prst="rect">
            <a:avLst/>
          </a:prstGeom>
          <a:noFill/>
        </p:spPr>
      </p:pic>
      <p:sp>
        <p:nvSpPr>
          <p:cNvPr id="3" name="TextBox 2"/>
          <p:cNvSpPr txBox="1"/>
          <p:nvPr/>
        </p:nvSpPr>
        <p:spPr>
          <a:xfrm>
            <a:off x="381000" y="1219200"/>
            <a:ext cx="3200400" cy="707886"/>
          </a:xfrm>
          <a:prstGeom prst="rect">
            <a:avLst/>
          </a:prstGeom>
          <a:noFill/>
        </p:spPr>
        <p:txBody>
          <a:bodyPr wrap="square" rtlCol="0">
            <a:spAutoFit/>
          </a:bodyPr>
          <a:lstStyle/>
          <a:p>
            <a:pPr algn="ctr"/>
            <a:r>
              <a:rPr lang="en-US" sz="4000" b="1" dirty="0" smtClean="0"/>
              <a:t>Solution</a:t>
            </a:r>
            <a:endParaRPr lang="en-US" sz="4000" b="1" dirty="0"/>
          </a:p>
        </p:txBody>
      </p:sp>
      <p:pic>
        <p:nvPicPr>
          <p:cNvPr id="8" name="preston-robert-chicken-fat.mp3">
            <a:hlinkClick r:id="" action="ppaction://media"/>
          </p:cNvPr>
          <p:cNvPicPr>
            <a:picLocks noRot="1" noChangeAspect="1"/>
          </p:cNvPicPr>
          <p:nvPr>
            <a:audioFile r:link="rId1"/>
          </p:nvPr>
        </p:nvPicPr>
        <p:blipFill>
          <a:blip r:embed="rId4" cstate="print"/>
          <a:stretch>
            <a:fillRect/>
          </a:stretch>
        </p:blipFill>
        <p:spPr>
          <a:xfrm>
            <a:off x="2438400" y="3505200"/>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76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19361</TotalTime>
  <Words>472</Words>
  <Application>Microsoft Office PowerPoint</Application>
  <PresentationFormat>On-screen Show (4:3)</PresentationFormat>
  <Paragraphs>175</Paragraphs>
  <Slides>40</Slides>
  <Notes>5</Notes>
  <HiddenSlides>0</HiddenSlides>
  <MMClips>5</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I don't sing because I'm happy;  I'm happy because I sing. </vt:lpstr>
      <vt:lpstr>Slide 2</vt:lpstr>
      <vt:lpstr>Slide 3</vt:lpstr>
      <vt:lpstr>Slide 4</vt:lpstr>
      <vt:lpstr>Slide 5</vt:lpstr>
      <vt:lpstr>Slide 6</vt:lpstr>
      <vt:lpstr>Slide 7</vt:lpstr>
      <vt:lpstr>  </vt:lpstr>
      <vt:lpstr>Slide 9</vt:lpstr>
      <vt:lpstr>  </vt:lpstr>
      <vt:lpstr>U.S. MUSICAL FITNESS PROGRAM</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U.S.A. El Sistema Kelly Carter - Minnesota</vt:lpstr>
      <vt:lpstr>Slide 33</vt:lpstr>
      <vt:lpstr>Slide 34</vt:lpstr>
      <vt:lpstr>Slide 35</vt:lpstr>
      <vt:lpstr>Slide 36</vt:lpstr>
      <vt:lpstr>Slide 37</vt:lpstr>
      <vt:lpstr>Slide 38</vt:lpstr>
      <vt:lpstr>Slide 39</vt:lpstr>
      <vt:lpstr>Slide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Musical Fitness Program Fostering Lifelong Music Making</dc:title>
  <dc:creator>Ann</dc:creator>
  <cp:lastModifiedBy>Ann</cp:lastModifiedBy>
  <cp:revision>94</cp:revision>
  <dcterms:created xsi:type="dcterms:W3CDTF">2013-12-29T20:46:54Z</dcterms:created>
  <dcterms:modified xsi:type="dcterms:W3CDTF">2014-06-18T23:54:47Z</dcterms:modified>
</cp:coreProperties>
</file>